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62" r:id="rId5"/>
    <p:sldId id="259" r:id="rId6"/>
    <p:sldId id="272" r:id="rId7"/>
    <p:sldId id="271" r:id="rId8"/>
    <p:sldId id="260" r:id="rId9"/>
    <p:sldId id="267" r:id="rId10"/>
    <p:sldId id="270" r:id="rId11"/>
    <p:sldId id="263" r:id="rId12"/>
    <p:sldId id="273" r:id="rId13"/>
    <p:sldId id="266" r:id="rId14"/>
    <p:sldId id="268" r:id="rId15"/>
    <p:sldId id="269" r:id="rId16"/>
    <p:sldId id="264"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94"/>
  </p:normalViewPr>
  <p:slideViewPr>
    <p:cSldViewPr snapToGrid="0">
      <p:cViewPr varScale="1">
        <p:scale>
          <a:sx n="121" d="100"/>
          <a:sy n="121" d="100"/>
        </p:scale>
        <p:origin x="744"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jpeg>
</file>

<file path=ppt/media/image11.png>
</file>

<file path=ppt/media/image12.jpeg>
</file>

<file path=ppt/media/image13.png>
</file>

<file path=ppt/media/image14.svg>
</file>

<file path=ppt/media/image15.jpeg>
</file>

<file path=ppt/media/image16.jpeg>
</file>

<file path=ppt/media/image2.jpe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27F124-CD1C-97C2-2438-21BC436CDCFC}"/>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B80FFE3C-E9A2-A90E-F8F4-BB2003BC806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CDE24BEA-D4C1-B405-D9F4-A1279472AF38}"/>
              </a:ext>
            </a:extLst>
          </p:cNvPr>
          <p:cNvSpPr>
            <a:spLocks noGrp="1"/>
          </p:cNvSpPr>
          <p:nvPr>
            <p:ph type="dt" sz="half" idx="10"/>
          </p:nvPr>
        </p:nvSpPr>
        <p:spPr/>
        <p:txBody>
          <a:bodyPr/>
          <a:lstStyle/>
          <a:p>
            <a:fld id="{F41D4C2D-E9A8-EE4B-8F58-D170C16581C1}" type="datetimeFigureOut">
              <a:rPr lang="en-US" smtClean="0"/>
              <a:t>6/7/24</a:t>
            </a:fld>
            <a:endParaRPr lang="en-US"/>
          </a:p>
        </p:txBody>
      </p:sp>
      <p:sp>
        <p:nvSpPr>
          <p:cNvPr id="5" name="Footer Placeholder 4">
            <a:extLst>
              <a:ext uri="{FF2B5EF4-FFF2-40B4-BE49-F238E27FC236}">
                <a16:creationId xmlns:a16="http://schemas.microsoft.com/office/drawing/2014/main" id="{14231C41-73B8-A260-27F9-4EA60E09BBA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8FE3F3D-CEB2-DB0E-7B87-F720C6F71A7A}"/>
              </a:ext>
            </a:extLst>
          </p:cNvPr>
          <p:cNvSpPr>
            <a:spLocks noGrp="1"/>
          </p:cNvSpPr>
          <p:nvPr>
            <p:ph type="sldNum" sz="quarter" idx="12"/>
          </p:nvPr>
        </p:nvSpPr>
        <p:spPr/>
        <p:txBody>
          <a:bodyPr/>
          <a:lstStyle/>
          <a:p>
            <a:fld id="{1AA806A2-F859-374B-BD3F-315E4B520592}" type="slidenum">
              <a:rPr lang="en-US" smtClean="0"/>
              <a:t>‹#›</a:t>
            </a:fld>
            <a:endParaRPr lang="en-US"/>
          </a:p>
        </p:txBody>
      </p:sp>
    </p:spTree>
    <p:extLst>
      <p:ext uri="{BB962C8B-B14F-4D97-AF65-F5344CB8AC3E}">
        <p14:creationId xmlns:p14="http://schemas.microsoft.com/office/powerpoint/2010/main" val="1404159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BFCAD5-7EE3-ED59-EB3C-72D1C828F96E}"/>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26001299-3835-5F37-1531-7A82067722D1}"/>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00F692AD-9521-D8B4-40D2-E8506E1B761A}"/>
              </a:ext>
            </a:extLst>
          </p:cNvPr>
          <p:cNvSpPr>
            <a:spLocks noGrp="1"/>
          </p:cNvSpPr>
          <p:nvPr>
            <p:ph type="dt" sz="half" idx="10"/>
          </p:nvPr>
        </p:nvSpPr>
        <p:spPr/>
        <p:txBody>
          <a:bodyPr/>
          <a:lstStyle/>
          <a:p>
            <a:fld id="{F41D4C2D-E9A8-EE4B-8F58-D170C16581C1}" type="datetimeFigureOut">
              <a:rPr lang="en-US" smtClean="0"/>
              <a:t>6/7/24</a:t>
            </a:fld>
            <a:endParaRPr lang="en-US"/>
          </a:p>
        </p:txBody>
      </p:sp>
      <p:sp>
        <p:nvSpPr>
          <p:cNvPr id="5" name="Footer Placeholder 4">
            <a:extLst>
              <a:ext uri="{FF2B5EF4-FFF2-40B4-BE49-F238E27FC236}">
                <a16:creationId xmlns:a16="http://schemas.microsoft.com/office/drawing/2014/main" id="{5A0B2356-DCBF-61EB-88ED-F125BA8E36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3C30059-4BEB-45B6-9717-2F45380D2F65}"/>
              </a:ext>
            </a:extLst>
          </p:cNvPr>
          <p:cNvSpPr>
            <a:spLocks noGrp="1"/>
          </p:cNvSpPr>
          <p:nvPr>
            <p:ph type="sldNum" sz="quarter" idx="12"/>
          </p:nvPr>
        </p:nvSpPr>
        <p:spPr/>
        <p:txBody>
          <a:bodyPr/>
          <a:lstStyle/>
          <a:p>
            <a:fld id="{1AA806A2-F859-374B-BD3F-315E4B520592}" type="slidenum">
              <a:rPr lang="en-US" smtClean="0"/>
              <a:t>‹#›</a:t>
            </a:fld>
            <a:endParaRPr lang="en-US"/>
          </a:p>
        </p:txBody>
      </p:sp>
    </p:spTree>
    <p:extLst>
      <p:ext uri="{BB962C8B-B14F-4D97-AF65-F5344CB8AC3E}">
        <p14:creationId xmlns:p14="http://schemas.microsoft.com/office/powerpoint/2010/main" val="32905058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8467411-ADC2-B9BF-B16F-EEE15A52377F}"/>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4EE6F0EF-193C-C336-2FC3-02E6187E66D5}"/>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F8EEC3F5-1C90-0242-2B90-2ADBA2E909D2}"/>
              </a:ext>
            </a:extLst>
          </p:cNvPr>
          <p:cNvSpPr>
            <a:spLocks noGrp="1"/>
          </p:cNvSpPr>
          <p:nvPr>
            <p:ph type="dt" sz="half" idx="10"/>
          </p:nvPr>
        </p:nvSpPr>
        <p:spPr/>
        <p:txBody>
          <a:bodyPr/>
          <a:lstStyle/>
          <a:p>
            <a:fld id="{F41D4C2D-E9A8-EE4B-8F58-D170C16581C1}" type="datetimeFigureOut">
              <a:rPr lang="en-US" smtClean="0"/>
              <a:t>6/7/24</a:t>
            </a:fld>
            <a:endParaRPr lang="en-US"/>
          </a:p>
        </p:txBody>
      </p:sp>
      <p:sp>
        <p:nvSpPr>
          <p:cNvPr id="5" name="Footer Placeholder 4">
            <a:extLst>
              <a:ext uri="{FF2B5EF4-FFF2-40B4-BE49-F238E27FC236}">
                <a16:creationId xmlns:a16="http://schemas.microsoft.com/office/drawing/2014/main" id="{E5D0B5DF-443B-5FA5-DB29-72141ED5F3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3BE437-DA01-4723-F45E-2866B4335CC5}"/>
              </a:ext>
            </a:extLst>
          </p:cNvPr>
          <p:cNvSpPr>
            <a:spLocks noGrp="1"/>
          </p:cNvSpPr>
          <p:nvPr>
            <p:ph type="sldNum" sz="quarter" idx="12"/>
          </p:nvPr>
        </p:nvSpPr>
        <p:spPr/>
        <p:txBody>
          <a:bodyPr/>
          <a:lstStyle/>
          <a:p>
            <a:fld id="{1AA806A2-F859-374B-BD3F-315E4B520592}" type="slidenum">
              <a:rPr lang="en-US" smtClean="0"/>
              <a:t>‹#›</a:t>
            </a:fld>
            <a:endParaRPr lang="en-US"/>
          </a:p>
        </p:txBody>
      </p:sp>
    </p:spTree>
    <p:extLst>
      <p:ext uri="{BB962C8B-B14F-4D97-AF65-F5344CB8AC3E}">
        <p14:creationId xmlns:p14="http://schemas.microsoft.com/office/powerpoint/2010/main" val="19024955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26DE62-B7B8-E16A-A09B-1463CF5B07AF}"/>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4F826BDB-0F72-5AEF-F3FB-248332B7E53A}"/>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7E288B17-44AB-1419-A46B-54B5D37C34CC}"/>
              </a:ext>
            </a:extLst>
          </p:cNvPr>
          <p:cNvSpPr>
            <a:spLocks noGrp="1"/>
          </p:cNvSpPr>
          <p:nvPr>
            <p:ph type="dt" sz="half" idx="10"/>
          </p:nvPr>
        </p:nvSpPr>
        <p:spPr/>
        <p:txBody>
          <a:bodyPr/>
          <a:lstStyle/>
          <a:p>
            <a:fld id="{F41D4C2D-E9A8-EE4B-8F58-D170C16581C1}" type="datetimeFigureOut">
              <a:rPr lang="en-US" smtClean="0"/>
              <a:t>6/7/24</a:t>
            </a:fld>
            <a:endParaRPr lang="en-US"/>
          </a:p>
        </p:txBody>
      </p:sp>
      <p:sp>
        <p:nvSpPr>
          <p:cNvPr id="5" name="Footer Placeholder 4">
            <a:extLst>
              <a:ext uri="{FF2B5EF4-FFF2-40B4-BE49-F238E27FC236}">
                <a16:creationId xmlns:a16="http://schemas.microsoft.com/office/drawing/2014/main" id="{A1885961-6E91-44BF-2F31-FCB4627199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63D2771-DB9E-39C8-8059-82C93178DC0F}"/>
              </a:ext>
            </a:extLst>
          </p:cNvPr>
          <p:cNvSpPr>
            <a:spLocks noGrp="1"/>
          </p:cNvSpPr>
          <p:nvPr>
            <p:ph type="sldNum" sz="quarter" idx="12"/>
          </p:nvPr>
        </p:nvSpPr>
        <p:spPr/>
        <p:txBody>
          <a:bodyPr/>
          <a:lstStyle/>
          <a:p>
            <a:fld id="{1AA806A2-F859-374B-BD3F-315E4B520592}" type="slidenum">
              <a:rPr lang="en-US" smtClean="0"/>
              <a:t>‹#›</a:t>
            </a:fld>
            <a:endParaRPr lang="en-US"/>
          </a:p>
        </p:txBody>
      </p:sp>
    </p:spTree>
    <p:extLst>
      <p:ext uri="{BB962C8B-B14F-4D97-AF65-F5344CB8AC3E}">
        <p14:creationId xmlns:p14="http://schemas.microsoft.com/office/powerpoint/2010/main" val="2025882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9FE7D2-110F-F70A-D3A4-A916FD4EAC03}"/>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4973EF93-434C-0CAC-0AB8-A484F97A8C6A}"/>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5F2B6CC7-CEE4-85A7-9827-E8A682F1283A}"/>
              </a:ext>
            </a:extLst>
          </p:cNvPr>
          <p:cNvSpPr>
            <a:spLocks noGrp="1"/>
          </p:cNvSpPr>
          <p:nvPr>
            <p:ph type="dt" sz="half" idx="10"/>
          </p:nvPr>
        </p:nvSpPr>
        <p:spPr/>
        <p:txBody>
          <a:bodyPr/>
          <a:lstStyle/>
          <a:p>
            <a:fld id="{F41D4C2D-E9A8-EE4B-8F58-D170C16581C1}" type="datetimeFigureOut">
              <a:rPr lang="en-US" smtClean="0"/>
              <a:t>6/7/24</a:t>
            </a:fld>
            <a:endParaRPr lang="en-US"/>
          </a:p>
        </p:txBody>
      </p:sp>
      <p:sp>
        <p:nvSpPr>
          <p:cNvPr id="5" name="Footer Placeholder 4">
            <a:extLst>
              <a:ext uri="{FF2B5EF4-FFF2-40B4-BE49-F238E27FC236}">
                <a16:creationId xmlns:a16="http://schemas.microsoft.com/office/drawing/2014/main" id="{373850BB-F2C6-3CA2-6769-5A7868477E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33FC416-4D23-B346-8F51-09D2D8A00528}"/>
              </a:ext>
            </a:extLst>
          </p:cNvPr>
          <p:cNvSpPr>
            <a:spLocks noGrp="1"/>
          </p:cNvSpPr>
          <p:nvPr>
            <p:ph type="sldNum" sz="quarter" idx="12"/>
          </p:nvPr>
        </p:nvSpPr>
        <p:spPr/>
        <p:txBody>
          <a:bodyPr/>
          <a:lstStyle/>
          <a:p>
            <a:fld id="{1AA806A2-F859-374B-BD3F-315E4B520592}" type="slidenum">
              <a:rPr lang="en-US" smtClean="0"/>
              <a:t>‹#›</a:t>
            </a:fld>
            <a:endParaRPr lang="en-US"/>
          </a:p>
        </p:txBody>
      </p:sp>
    </p:spTree>
    <p:extLst>
      <p:ext uri="{BB962C8B-B14F-4D97-AF65-F5344CB8AC3E}">
        <p14:creationId xmlns:p14="http://schemas.microsoft.com/office/powerpoint/2010/main" val="2414975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75D80-8E0D-4770-F714-A0F640A150E7}"/>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1BA34A6B-5ECB-3737-ACF4-918221DB142C}"/>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A1448D1F-BAC3-A1B3-55B8-6581BC7461C1}"/>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9218DFFB-3B4E-E02B-B76F-ECC68DD04309}"/>
              </a:ext>
            </a:extLst>
          </p:cNvPr>
          <p:cNvSpPr>
            <a:spLocks noGrp="1"/>
          </p:cNvSpPr>
          <p:nvPr>
            <p:ph type="dt" sz="half" idx="10"/>
          </p:nvPr>
        </p:nvSpPr>
        <p:spPr/>
        <p:txBody>
          <a:bodyPr/>
          <a:lstStyle/>
          <a:p>
            <a:fld id="{F41D4C2D-E9A8-EE4B-8F58-D170C16581C1}" type="datetimeFigureOut">
              <a:rPr lang="en-US" smtClean="0"/>
              <a:t>6/7/24</a:t>
            </a:fld>
            <a:endParaRPr lang="en-US"/>
          </a:p>
        </p:txBody>
      </p:sp>
      <p:sp>
        <p:nvSpPr>
          <p:cNvPr id="6" name="Footer Placeholder 5">
            <a:extLst>
              <a:ext uri="{FF2B5EF4-FFF2-40B4-BE49-F238E27FC236}">
                <a16:creationId xmlns:a16="http://schemas.microsoft.com/office/drawing/2014/main" id="{AFD8AEE2-184D-6576-7EA3-A367D59E1BF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424176D-AD55-0208-7E54-0BDB049F58AE}"/>
              </a:ext>
            </a:extLst>
          </p:cNvPr>
          <p:cNvSpPr>
            <a:spLocks noGrp="1"/>
          </p:cNvSpPr>
          <p:nvPr>
            <p:ph type="sldNum" sz="quarter" idx="12"/>
          </p:nvPr>
        </p:nvSpPr>
        <p:spPr/>
        <p:txBody>
          <a:bodyPr/>
          <a:lstStyle/>
          <a:p>
            <a:fld id="{1AA806A2-F859-374B-BD3F-315E4B520592}" type="slidenum">
              <a:rPr lang="en-US" smtClean="0"/>
              <a:t>‹#›</a:t>
            </a:fld>
            <a:endParaRPr lang="en-US"/>
          </a:p>
        </p:txBody>
      </p:sp>
    </p:spTree>
    <p:extLst>
      <p:ext uri="{BB962C8B-B14F-4D97-AF65-F5344CB8AC3E}">
        <p14:creationId xmlns:p14="http://schemas.microsoft.com/office/powerpoint/2010/main" val="13668005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AFC3AB-7973-4310-7DA9-7EFAA5BA0160}"/>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A67511A8-9BAF-9428-EB35-0538A2621DB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74F64A66-448C-693D-E121-C275BCED7D30}"/>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3BE572B0-ED74-FBFC-480A-CED916BE67C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A4DEF3E7-6164-1122-B3D2-07CE75435ADB}"/>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5AE5C1AB-103E-3D3B-182D-F454B87AD000}"/>
              </a:ext>
            </a:extLst>
          </p:cNvPr>
          <p:cNvSpPr>
            <a:spLocks noGrp="1"/>
          </p:cNvSpPr>
          <p:nvPr>
            <p:ph type="dt" sz="half" idx="10"/>
          </p:nvPr>
        </p:nvSpPr>
        <p:spPr/>
        <p:txBody>
          <a:bodyPr/>
          <a:lstStyle/>
          <a:p>
            <a:fld id="{F41D4C2D-E9A8-EE4B-8F58-D170C16581C1}" type="datetimeFigureOut">
              <a:rPr lang="en-US" smtClean="0"/>
              <a:t>6/7/24</a:t>
            </a:fld>
            <a:endParaRPr lang="en-US"/>
          </a:p>
        </p:txBody>
      </p:sp>
      <p:sp>
        <p:nvSpPr>
          <p:cNvPr id="8" name="Footer Placeholder 7">
            <a:extLst>
              <a:ext uri="{FF2B5EF4-FFF2-40B4-BE49-F238E27FC236}">
                <a16:creationId xmlns:a16="http://schemas.microsoft.com/office/drawing/2014/main" id="{DA5D48E0-4F44-4C2C-C3C3-B6BF7ECDBEF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B668449-E3AC-5EAE-91CB-BE049C5310A0}"/>
              </a:ext>
            </a:extLst>
          </p:cNvPr>
          <p:cNvSpPr>
            <a:spLocks noGrp="1"/>
          </p:cNvSpPr>
          <p:nvPr>
            <p:ph type="sldNum" sz="quarter" idx="12"/>
          </p:nvPr>
        </p:nvSpPr>
        <p:spPr/>
        <p:txBody>
          <a:bodyPr/>
          <a:lstStyle/>
          <a:p>
            <a:fld id="{1AA806A2-F859-374B-BD3F-315E4B520592}" type="slidenum">
              <a:rPr lang="en-US" smtClean="0"/>
              <a:t>‹#›</a:t>
            </a:fld>
            <a:endParaRPr lang="en-US"/>
          </a:p>
        </p:txBody>
      </p:sp>
    </p:spTree>
    <p:extLst>
      <p:ext uri="{BB962C8B-B14F-4D97-AF65-F5344CB8AC3E}">
        <p14:creationId xmlns:p14="http://schemas.microsoft.com/office/powerpoint/2010/main" val="33440075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7ADD88-376B-7DB6-A307-3FE215045312}"/>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C5662020-7393-5B1E-DFEB-60488F9129EF}"/>
              </a:ext>
            </a:extLst>
          </p:cNvPr>
          <p:cNvSpPr>
            <a:spLocks noGrp="1"/>
          </p:cNvSpPr>
          <p:nvPr>
            <p:ph type="dt" sz="half" idx="10"/>
          </p:nvPr>
        </p:nvSpPr>
        <p:spPr/>
        <p:txBody>
          <a:bodyPr/>
          <a:lstStyle/>
          <a:p>
            <a:fld id="{F41D4C2D-E9A8-EE4B-8F58-D170C16581C1}" type="datetimeFigureOut">
              <a:rPr lang="en-US" smtClean="0"/>
              <a:t>6/7/24</a:t>
            </a:fld>
            <a:endParaRPr lang="en-US"/>
          </a:p>
        </p:txBody>
      </p:sp>
      <p:sp>
        <p:nvSpPr>
          <p:cNvPr id="4" name="Footer Placeholder 3">
            <a:extLst>
              <a:ext uri="{FF2B5EF4-FFF2-40B4-BE49-F238E27FC236}">
                <a16:creationId xmlns:a16="http://schemas.microsoft.com/office/drawing/2014/main" id="{E8FF44EF-1AF1-9002-564D-BF5D666783E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C42D5F0-F63F-9F94-CC1F-142434DBF9A1}"/>
              </a:ext>
            </a:extLst>
          </p:cNvPr>
          <p:cNvSpPr>
            <a:spLocks noGrp="1"/>
          </p:cNvSpPr>
          <p:nvPr>
            <p:ph type="sldNum" sz="quarter" idx="12"/>
          </p:nvPr>
        </p:nvSpPr>
        <p:spPr/>
        <p:txBody>
          <a:bodyPr/>
          <a:lstStyle/>
          <a:p>
            <a:fld id="{1AA806A2-F859-374B-BD3F-315E4B520592}" type="slidenum">
              <a:rPr lang="en-US" smtClean="0"/>
              <a:t>‹#›</a:t>
            </a:fld>
            <a:endParaRPr lang="en-US"/>
          </a:p>
        </p:txBody>
      </p:sp>
    </p:spTree>
    <p:extLst>
      <p:ext uri="{BB962C8B-B14F-4D97-AF65-F5344CB8AC3E}">
        <p14:creationId xmlns:p14="http://schemas.microsoft.com/office/powerpoint/2010/main" val="9021541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34FD3DF-9D3C-50C5-CB3A-68F7AFFE2FFB}"/>
              </a:ext>
            </a:extLst>
          </p:cNvPr>
          <p:cNvSpPr>
            <a:spLocks noGrp="1"/>
          </p:cNvSpPr>
          <p:nvPr>
            <p:ph type="dt" sz="half" idx="10"/>
          </p:nvPr>
        </p:nvSpPr>
        <p:spPr/>
        <p:txBody>
          <a:bodyPr/>
          <a:lstStyle/>
          <a:p>
            <a:fld id="{F41D4C2D-E9A8-EE4B-8F58-D170C16581C1}" type="datetimeFigureOut">
              <a:rPr lang="en-US" smtClean="0"/>
              <a:t>6/7/24</a:t>
            </a:fld>
            <a:endParaRPr lang="en-US"/>
          </a:p>
        </p:txBody>
      </p:sp>
      <p:sp>
        <p:nvSpPr>
          <p:cNvPr id="3" name="Footer Placeholder 2">
            <a:extLst>
              <a:ext uri="{FF2B5EF4-FFF2-40B4-BE49-F238E27FC236}">
                <a16:creationId xmlns:a16="http://schemas.microsoft.com/office/drawing/2014/main" id="{A5F0BFF8-4D89-3A9D-10A0-C588530F223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2142654-3A9B-D2DF-DBE9-66156FFD40EE}"/>
              </a:ext>
            </a:extLst>
          </p:cNvPr>
          <p:cNvSpPr>
            <a:spLocks noGrp="1"/>
          </p:cNvSpPr>
          <p:nvPr>
            <p:ph type="sldNum" sz="quarter" idx="12"/>
          </p:nvPr>
        </p:nvSpPr>
        <p:spPr/>
        <p:txBody>
          <a:bodyPr/>
          <a:lstStyle/>
          <a:p>
            <a:fld id="{1AA806A2-F859-374B-BD3F-315E4B520592}" type="slidenum">
              <a:rPr lang="en-US" smtClean="0"/>
              <a:t>‹#›</a:t>
            </a:fld>
            <a:endParaRPr lang="en-US"/>
          </a:p>
        </p:txBody>
      </p:sp>
    </p:spTree>
    <p:extLst>
      <p:ext uri="{BB962C8B-B14F-4D97-AF65-F5344CB8AC3E}">
        <p14:creationId xmlns:p14="http://schemas.microsoft.com/office/powerpoint/2010/main" val="13754077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040CCC-3B18-E87C-9BCE-82E455B743B3}"/>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E080FBFC-5F74-32AB-3872-17DE978E536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E3420540-B165-6914-B840-07A58B95DE4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0D77FA86-944B-10AA-1A47-DD71E42A787A}"/>
              </a:ext>
            </a:extLst>
          </p:cNvPr>
          <p:cNvSpPr>
            <a:spLocks noGrp="1"/>
          </p:cNvSpPr>
          <p:nvPr>
            <p:ph type="dt" sz="half" idx="10"/>
          </p:nvPr>
        </p:nvSpPr>
        <p:spPr/>
        <p:txBody>
          <a:bodyPr/>
          <a:lstStyle/>
          <a:p>
            <a:fld id="{F41D4C2D-E9A8-EE4B-8F58-D170C16581C1}" type="datetimeFigureOut">
              <a:rPr lang="en-US" smtClean="0"/>
              <a:t>6/7/24</a:t>
            </a:fld>
            <a:endParaRPr lang="en-US"/>
          </a:p>
        </p:txBody>
      </p:sp>
      <p:sp>
        <p:nvSpPr>
          <p:cNvPr id="6" name="Footer Placeholder 5">
            <a:extLst>
              <a:ext uri="{FF2B5EF4-FFF2-40B4-BE49-F238E27FC236}">
                <a16:creationId xmlns:a16="http://schemas.microsoft.com/office/drawing/2014/main" id="{92DF897E-CA37-5A0E-39DE-4E0851EFE63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463F9F5-217B-BF84-CB48-9805A93B1A10}"/>
              </a:ext>
            </a:extLst>
          </p:cNvPr>
          <p:cNvSpPr>
            <a:spLocks noGrp="1"/>
          </p:cNvSpPr>
          <p:nvPr>
            <p:ph type="sldNum" sz="quarter" idx="12"/>
          </p:nvPr>
        </p:nvSpPr>
        <p:spPr/>
        <p:txBody>
          <a:bodyPr/>
          <a:lstStyle/>
          <a:p>
            <a:fld id="{1AA806A2-F859-374B-BD3F-315E4B520592}" type="slidenum">
              <a:rPr lang="en-US" smtClean="0"/>
              <a:t>‹#›</a:t>
            </a:fld>
            <a:endParaRPr lang="en-US"/>
          </a:p>
        </p:txBody>
      </p:sp>
    </p:spTree>
    <p:extLst>
      <p:ext uri="{BB962C8B-B14F-4D97-AF65-F5344CB8AC3E}">
        <p14:creationId xmlns:p14="http://schemas.microsoft.com/office/powerpoint/2010/main" val="38031446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41D84-4995-C680-D678-CE95F764F3D3}"/>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90ADCC53-3184-DC1E-AA8F-FDD1B0B723A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3D09F5B-FE47-137E-B1EF-8A0455A414F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E8454D0D-FD3A-9AFE-AF75-AC2B8190A7EA}"/>
              </a:ext>
            </a:extLst>
          </p:cNvPr>
          <p:cNvSpPr>
            <a:spLocks noGrp="1"/>
          </p:cNvSpPr>
          <p:nvPr>
            <p:ph type="dt" sz="half" idx="10"/>
          </p:nvPr>
        </p:nvSpPr>
        <p:spPr/>
        <p:txBody>
          <a:bodyPr/>
          <a:lstStyle/>
          <a:p>
            <a:fld id="{F41D4C2D-E9A8-EE4B-8F58-D170C16581C1}" type="datetimeFigureOut">
              <a:rPr lang="en-US" smtClean="0"/>
              <a:t>6/7/24</a:t>
            </a:fld>
            <a:endParaRPr lang="en-US"/>
          </a:p>
        </p:txBody>
      </p:sp>
      <p:sp>
        <p:nvSpPr>
          <p:cNvPr id="6" name="Footer Placeholder 5">
            <a:extLst>
              <a:ext uri="{FF2B5EF4-FFF2-40B4-BE49-F238E27FC236}">
                <a16:creationId xmlns:a16="http://schemas.microsoft.com/office/drawing/2014/main" id="{5F4AD8B5-D97F-A8C1-228A-96D49E6B839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4DDD9E0-6E8A-6540-EE64-B8352A6CF0C8}"/>
              </a:ext>
            </a:extLst>
          </p:cNvPr>
          <p:cNvSpPr>
            <a:spLocks noGrp="1"/>
          </p:cNvSpPr>
          <p:nvPr>
            <p:ph type="sldNum" sz="quarter" idx="12"/>
          </p:nvPr>
        </p:nvSpPr>
        <p:spPr/>
        <p:txBody>
          <a:bodyPr/>
          <a:lstStyle/>
          <a:p>
            <a:fld id="{1AA806A2-F859-374B-BD3F-315E4B520592}" type="slidenum">
              <a:rPr lang="en-US" smtClean="0"/>
              <a:t>‹#›</a:t>
            </a:fld>
            <a:endParaRPr lang="en-US"/>
          </a:p>
        </p:txBody>
      </p:sp>
    </p:spTree>
    <p:extLst>
      <p:ext uri="{BB962C8B-B14F-4D97-AF65-F5344CB8AC3E}">
        <p14:creationId xmlns:p14="http://schemas.microsoft.com/office/powerpoint/2010/main" val="33185208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F2B8C39-9753-178D-CDF2-E7773426024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7B820609-3979-6DB2-7140-18C114355C2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62AB2876-2616-7D4A-82FE-A4BFD8C715C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F41D4C2D-E9A8-EE4B-8F58-D170C16581C1}" type="datetimeFigureOut">
              <a:rPr lang="en-US" smtClean="0"/>
              <a:t>6/7/24</a:t>
            </a:fld>
            <a:endParaRPr lang="en-US"/>
          </a:p>
        </p:txBody>
      </p:sp>
      <p:sp>
        <p:nvSpPr>
          <p:cNvPr id="5" name="Footer Placeholder 4">
            <a:extLst>
              <a:ext uri="{FF2B5EF4-FFF2-40B4-BE49-F238E27FC236}">
                <a16:creationId xmlns:a16="http://schemas.microsoft.com/office/drawing/2014/main" id="{AC8A0DB3-241A-3D63-FFDA-0E72D90FC8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9F490C41-7E12-2B31-93D4-D7A2B263F2C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1AA806A2-F859-374B-BD3F-315E4B520592}" type="slidenum">
              <a:rPr lang="en-US" smtClean="0"/>
              <a:t>‹#›</a:t>
            </a:fld>
            <a:endParaRPr lang="en-US"/>
          </a:p>
        </p:txBody>
      </p:sp>
    </p:spTree>
    <p:extLst>
      <p:ext uri="{BB962C8B-B14F-4D97-AF65-F5344CB8AC3E}">
        <p14:creationId xmlns:p14="http://schemas.microsoft.com/office/powerpoint/2010/main" val="22457245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11B22ECA-95A8-4829-4420-88E680AF0886}"/>
              </a:ext>
            </a:extLst>
          </p:cNvPr>
          <p:cNvPicPr>
            <a:picLocks noChangeAspect="1"/>
          </p:cNvPicPr>
          <p:nvPr/>
        </p:nvPicPr>
        <p:blipFill rotWithShape="1">
          <a:blip r:embed="rId2"/>
          <a:srcRect t="1747"/>
          <a:stretch/>
        </p:blipFill>
        <p:spPr>
          <a:xfrm>
            <a:off x="20" y="10"/>
            <a:ext cx="12191980" cy="6857990"/>
          </a:xfrm>
          <a:prstGeom prst="rect">
            <a:avLst/>
          </a:prstGeom>
        </p:spPr>
      </p:pic>
      <p:sp useBgFill="1">
        <p:nvSpPr>
          <p:cNvPr id="14" name="Rectangle 13">
            <a:extLst>
              <a:ext uri="{FF2B5EF4-FFF2-40B4-BE49-F238E27FC236}">
                <a16:creationId xmlns:a16="http://schemas.microsoft.com/office/drawing/2014/main" id="{8870DEF6-46A2-D4F8-8BE6-91165D93E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83934" y="1860919"/>
            <a:ext cx="4975280" cy="3108645"/>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4623380-71A7-6DF9-22C0-53F26D3DD677}"/>
              </a:ext>
            </a:extLst>
          </p:cNvPr>
          <p:cNvSpPr>
            <a:spLocks noGrp="1"/>
          </p:cNvSpPr>
          <p:nvPr>
            <p:ph type="ctrTitle"/>
          </p:nvPr>
        </p:nvSpPr>
        <p:spPr>
          <a:xfrm>
            <a:off x="2090528" y="2299176"/>
            <a:ext cx="4131368" cy="1571164"/>
          </a:xfrm>
        </p:spPr>
        <p:txBody>
          <a:bodyPr anchor="t">
            <a:normAutofit/>
          </a:bodyPr>
          <a:lstStyle/>
          <a:p>
            <a:pPr algn="l"/>
            <a:r>
              <a:rPr lang="en-GB" sz="2800" b="0" i="0" u="none" strike="noStrike" dirty="0">
                <a:effectLst/>
                <a:latin typeface="-webkit-standard"/>
              </a:rPr>
              <a:t>Data Science and Bioinformatics Development Lead</a:t>
            </a:r>
            <a:endParaRPr lang="en-US" sz="2800" dirty="0"/>
          </a:p>
        </p:txBody>
      </p:sp>
      <p:sp>
        <p:nvSpPr>
          <p:cNvPr id="3" name="Subtitle 2">
            <a:extLst>
              <a:ext uri="{FF2B5EF4-FFF2-40B4-BE49-F238E27FC236}">
                <a16:creationId xmlns:a16="http://schemas.microsoft.com/office/drawing/2014/main" id="{AC30FE3F-7E10-59DC-B01E-2D2D9D57041F}"/>
              </a:ext>
            </a:extLst>
          </p:cNvPr>
          <p:cNvSpPr>
            <a:spLocks noGrp="1"/>
          </p:cNvSpPr>
          <p:nvPr>
            <p:ph type="subTitle" idx="1"/>
          </p:nvPr>
        </p:nvSpPr>
        <p:spPr>
          <a:xfrm>
            <a:off x="2090529" y="4199213"/>
            <a:ext cx="4191938" cy="598548"/>
          </a:xfrm>
        </p:spPr>
        <p:txBody>
          <a:bodyPr anchor="ctr">
            <a:normAutofit/>
          </a:bodyPr>
          <a:lstStyle/>
          <a:p>
            <a:pPr algn="l"/>
            <a:r>
              <a:rPr lang="en-US" sz="1800" dirty="0"/>
              <a:t>Name: Leeroy Njiva</a:t>
            </a:r>
          </a:p>
        </p:txBody>
      </p:sp>
      <p:cxnSp>
        <p:nvCxnSpPr>
          <p:cNvPr id="15" name="Straight Connector 14">
            <a:extLst>
              <a:ext uri="{FF2B5EF4-FFF2-40B4-BE49-F238E27FC236}">
                <a16:creationId xmlns:a16="http://schemas.microsoft.com/office/drawing/2014/main" id="{522632D6-DED9-FDEC-FD9F-09FF0A4544C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3170" y="403477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314578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1D6C74-23AC-698A-5524-F9F84C1339DF}"/>
              </a:ext>
            </a:extLst>
          </p:cNvPr>
          <p:cNvSpPr>
            <a:spLocks noGrp="1"/>
          </p:cNvSpPr>
          <p:nvPr>
            <p:ph type="title"/>
          </p:nvPr>
        </p:nvSpPr>
        <p:spPr>
          <a:xfrm>
            <a:off x="761999" y="1143486"/>
            <a:ext cx="6173816" cy="1384890"/>
          </a:xfrm>
        </p:spPr>
        <p:txBody>
          <a:bodyPr vert="horz" lIns="91440" tIns="45720" rIns="91440" bIns="45720" rtlCol="0" anchor="t">
            <a:normAutofit/>
          </a:bodyPr>
          <a:lstStyle/>
          <a:p>
            <a:r>
              <a:rPr lang="en-US" sz="3200"/>
              <a:t>Detection Time of COVID-19 Variants</a:t>
            </a:r>
          </a:p>
        </p:txBody>
      </p:sp>
      <p:cxnSp>
        <p:nvCxnSpPr>
          <p:cNvPr id="24" name="Straight Connector 23">
            <a:extLst>
              <a:ext uri="{FF2B5EF4-FFF2-40B4-BE49-F238E27FC236}">
                <a16:creationId xmlns:a16="http://schemas.microsoft.com/office/drawing/2014/main" id="{37C77032-C865-6057-7D7A-E2743CFA20F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51263"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pic>
        <p:nvPicPr>
          <p:cNvPr id="5" name="Content Placeholder 4" descr="A graph on a black background&#10;&#10;Description automatically generated">
            <a:extLst>
              <a:ext uri="{FF2B5EF4-FFF2-40B4-BE49-F238E27FC236}">
                <a16:creationId xmlns:a16="http://schemas.microsoft.com/office/drawing/2014/main" id="{B20E63FB-7D1F-05F8-3786-3982D653691A}"/>
              </a:ext>
            </a:extLst>
          </p:cNvPr>
          <p:cNvPicPr>
            <a:picLocks noChangeAspect="1"/>
          </p:cNvPicPr>
          <p:nvPr/>
        </p:nvPicPr>
        <p:blipFill>
          <a:blip r:embed="rId2"/>
          <a:stretch>
            <a:fillRect/>
          </a:stretch>
        </p:blipFill>
        <p:spPr>
          <a:xfrm>
            <a:off x="851263" y="2883070"/>
            <a:ext cx="2073861" cy="3118588"/>
          </a:xfrm>
          <a:prstGeom prst="rect">
            <a:avLst/>
          </a:prstGeom>
        </p:spPr>
      </p:pic>
      <p:pic>
        <p:nvPicPr>
          <p:cNvPr id="7" name="Picture 6" descr="A graph on a black background&#10;&#10;Description automatically generated">
            <a:extLst>
              <a:ext uri="{FF2B5EF4-FFF2-40B4-BE49-F238E27FC236}">
                <a16:creationId xmlns:a16="http://schemas.microsoft.com/office/drawing/2014/main" id="{AA06F909-8E1F-E669-D091-546737E25D98}"/>
              </a:ext>
            </a:extLst>
          </p:cNvPr>
          <p:cNvPicPr>
            <a:picLocks noChangeAspect="1"/>
          </p:cNvPicPr>
          <p:nvPr/>
        </p:nvPicPr>
        <p:blipFill>
          <a:blip r:embed="rId2"/>
          <a:stretch>
            <a:fillRect/>
          </a:stretch>
        </p:blipFill>
        <p:spPr>
          <a:xfrm>
            <a:off x="4212492" y="2883069"/>
            <a:ext cx="2073861" cy="3118588"/>
          </a:xfrm>
          <a:prstGeom prst="rect">
            <a:avLst/>
          </a:prstGeom>
        </p:spPr>
      </p:pic>
      <p:sp>
        <p:nvSpPr>
          <p:cNvPr id="21" name="Content Placeholder 20">
            <a:extLst>
              <a:ext uri="{FF2B5EF4-FFF2-40B4-BE49-F238E27FC236}">
                <a16:creationId xmlns:a16="http://schemas.microsoft.com/office/drawing/2014/main" id="{9C797700-3838-820D-62A4-A4F3D62FDCD1}"/>
              </a:ext>
            </a:extLst>
          </p:cNvPr>
          <p:cNvSpPr>
            <a:spLocks noGrp="1"/>
          </p:cNvSpPr>
          <p:nvPr>
            <p:ph idx="1"/>
          </p:nvPr>
        </p:nvSpPr>
        <p:spPr>
          <a:xfrm>
            <a:off x="8028194" y="838200"/>
            <a:ext cx="3295851" cy="5347059"/>
          </a:xfrm>
        </p:spPr>
        <p:txBody>
          <a:bodyPr>
            <a:normAutofit fontScale="62500" lnSpcReduction="20000"/>
          </a:bodyPr>
          <a:lstStyle/>
          <a:p>
            <a:pPr algn="l"/>
            <a:r>
              <a:rPr lang="en-GB" sz="1700" b="1" i="0" u="none" strike="noStrike" dirty="0">
                <a:solidFill>
                  <a:srgbClr val="000000"/>
                </a:solidFill>
                <a:effectLst/>
              </a:rPr>
              <a:t>Description</a:t>
            </a:r>
            <a:r>
              <a:rPr lang="en-GB" sz="1700" b="0" i="0" u="none" strike="noStrike" dirty="0">
                <a:solidFill>
                  <a:srgbClr val="000000"/>
                </a:solidFill>
                <a:effectLst/>
              </a:rPr>
              <a:t>: This chart shows the time it took to detect different COVID-19 variants from the start of the pandemic. The variants included are the Original Strain, Alpha, Delta, and Omicron. As shown, the detection time has significantly decreased over time:</a:t>
            </a:r>
          </a:p>
          <a:p>
            <a:pPr algn="l">
              <a:buFont typeface="Arial" panose="020B0604020202020204" pitchFamily="34" charset="0"/>
              <a:buChar char="•"/>
            </a:pPr>
            <a:r>
              <a:rPr lang="en-GB" sz="1700" b="0" i="0" u="none" strike="noStrike" dirty="0">
                <a:solidFill>
                  <a:srgbClr val="000000"/>
                </a:solidFill>
                <a:effectLst/>
              </a:rPr>
              <a:t>Original Strain: 90 days</a:t>
            </a:r>
          </a:p>
          <a:p>
            <a:pPr algn="l">
              <a:buFont typeface="Arial" panose="020B0604020202020204" pitchFamily="34" charset="0"/>
              <a:buChar char="•"/>
            </a:pPr>
            <a:r>
              <a:rPr lang="en-GB" sz="1700" b="0" i="0" u="none" strike="noStrike" dirty="0">
                <a:solidFill>
                  <a:srgbClr val="000000"/>
                </a:solidFill>
                <a:effectLst/>
              </a:rPr>
              <a:t>Alpha Variant: 45 days</a:t>
            </a:r>
          </a:p>
          <a:p>
            <a:pPr algn="l">
              <a:buFont typeface="Arial" panose="020B0604020202020204" pitchFamily="34" charset="0"/>
              <a:buChar char="•"/>
            </a:pPr>
            <a:r>
              <a:rPr lang="en-GB" sz="1700" b="0" i="0" u="none" strike="noStrike" dirty="0">
                <a:solidFill>
                  <a:srgbClr val="000000"/>
                </a:solidFill>
                <a:effectLst/>
              </a:rPr>
              <a:t>Delta Variant: 30 days</a:t>
            </a:r>
          </a:p>
          <a:p>
            <a:pPr algn="l">
              <a:buFont typeface="Arial" panose="020B0604020202020204" pitchFamily="34" charset="0"/>
              <a:buChar char="•"/>
            </a:pPr>
            <a:r>
              <a:rPr lang="en-GB" sz="1700" b="0" i="0" u="none" strike="noStrike" dirty="0">
                <a:solidFill>
                  <a:srgbClr val="000000"/>
                </a:solidFill>
                <a:effectLst/>
              </a:rPr>
              <a:t>Omicron Variant: 15 days</a:t>
            </a:r>
          </a:p>
          <a:p>
            <a:pPr algn="l"/>
            <a:r>
              <a:rPr lang="en-GB" sz="1700" b="0" i="0" u="none" strike="noStrike" dirty="0">
                <a:solidFill>
                  <a:srgbClr val="000000"/>
                </a:solidFill>
                <a:effectLst/>
              </a:rPr>
              <a:t>This reduction in detection time highlights the improvements in genetic sequencing technology and the efficiency of our response systems. Faster detection means we can identify and understand new variants quickly, allowing for timely public health actions and better control of the outbreak.</a:t>
            </a:r>
          </a:p>
          <a:p>
            <a:pPr algn="l"/>
            <a:r>
              <a:rPr lang="en-GB" sz="1700" b="1" i="0" u="none" strike="noStrike" dirty="0">
                <a:solidFill>
                  <a:srgbClr val="000000"/>
                </a:solidFill>
                <a:effectLst/>
              </a:rPr>
              <a:t>Chart: Increase in Sequences Shared on GISAID</a:t>
            </a:r>
          </a:p>
          <a:p>
            <a:pPr algn="l"/>
            <a:r>
              <a:rPr lang="en-GB" sz="1700" b="1" i="0" u="none" strike="noStrike" dirty="0">
                <a:solidFill>
                  <a:srgbClr val="000000"/>
                </a:solidFill>
                <a:effectLst/>
              </a:rPr>
              <a:t>Description</a:t>
            </a:r>
            <a:r>
              <a:rPr lang="en-GB" sz="1700" b="0" i="0" u="none" strike="noStrike" dirty="0">
                <a:solidFill>
                  <a:srgbClr val="000000"/>
                </a:solidFill>
                <a:effectLst/>
              </a:rPr>
              <a:t>: This chart illustrates the number of COVID-19 genetic sequences shared on the GISAID platform over the course of a year. The data shows a steady increase from January to December, with the number of sequences growing from 1,000 to 6,500.</a:t>
            </a:r>
          </a:p>
          <a:p>
            <a:pPr algn="l"/>
            <a:r>
              <a:rPr lang="en-GB" sz="1700" b="0" i="0" u="none" strike="noStrike" dirty="0">
                <a:solidFill>
                  <a:srgbClr val="000000"/>
                </a:solidFill>
                <a:effectLst/>
              </a:rPr>
              <a:t>This growth demonstrates the importance of global collaboration and data sharing during a pandemic. By sharing genetic data, scientists around the world can monitor the virus's evolution in real-time, track the spread of different variants, and develop strategies to combat the disease more effectively.</a:t>
            </a:r>
          </a:p>
          <a:p>
            <a:endParaRPr lang="en-US" sz="2000" dirty="0"/>
          </a:p>
        </p:txBody>
      </p:sp>
    </p:spTree>
    <p:extLst>
      <p:ext uri="{BB962C8B-B14F-4D97-AF65-F5344CB8AC3E}">
        <p14:creationId xmlns:p14="http://schemas.microsoft.com/office/powerpoint/2010/main" val="1690881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5DE02-FCBF-1163-ED46-2FE3682F9B8C}"/>
              </a:ext>
            </a:extLst>
          </p:cNvPr>
          <p:cNvSpPr>
            <a:spLocks noGrp="1"/>
          </p:cNvSpPr>
          <p:nvPr>
            <p:ph type="title"/>
          </p:nvPr>
        </p:nvSpPr>
        <p:spPr>
          <a:xfrm>
            <a:off x="5868557" y="1138036"/>
            <a:ext cx="5444382" cy="1402470"/>
          </a:xfrm>
        </p:spPr>
        <p:txBody>
          <a:bodyPr anchor="t">
            <a:normAutofit/>
          </a:bodyPr>
          <a:lstStyle/>
          <a:p>
            <a:r>
              <a:rPr lang="en-GB" sz="3000" b="1" i="0" u="none" strike="noStrike" dirty="0">
                <a:effectLst/>
              </a:rPr>
              <a:t>Slide 5: Challenges and Solutions</a:t>
            </a:r>
            <a:br>
              <a:rPr lang="en-GB" sz="3000" b="1" i="0" u="none" strike="noStrike" dirty="0">
                <a:effectLst/>
              </a:rPr>
            </a:br>
            <a:endParaRPr lang="en-US" sz="3000" dirty="0"/>
          </a:p>
        </p:txBody>
      </p:sp>
      <p:pic>
        <p:nvPicPr>
          <p:cNvPr id="5" name="Picture 4" descr="Blue blocks and networks technology background">
            <a:extLst>
              <a:ext uri="{FF2B5EF4-FFF2-40B4-BE49-F238E27FC236}">
                <a16:creationId xmlns:a16="http://schemas.microsoft.com/office/drawing/2014/main" id="{0C374E70-DD22-3F03-26E4-D6C81462B6BA}"/>
              </a:ext>
            </a:extLst>
          </p:cNvPr>
          <p:cNvPicPr>
            <a:picLocks noChangeAspect="1"/>
          </p:cNvPicPr>
          <p:nvPr/>
        </p:nvPicPr>
        <p:blipFill rotWithShape="1">
          <a:blip r:embed="rId2"/>
          <a:srcRect l="13419" r="44330" b="-446"/>
          <a:stretch/>
        </p:blipFill>
        <p:spPr>
          <a:xfrm>
            <a:off x="-1" y="10"/>
            <a:ext cx="5151179" cy="6857990"/>
          </a:xfrm>
          <a:prstGeom prst="rect">
            <a:avLst/>
          </a:prstGeom>
        </p:spPr>
      </p:pic>
      <p:cxnSp>
        <p:nvCxnSpPr>
          <p:cNvPr id="18" name="Straight Connector 17">
            <a:extLst>
              <a:ext uri="{FF2B5EF4-FFF2-40B4-BE49-F238E27FC236}">
                <a16:creationId xmlns:a16="http://schemas.microsoft.com/office/drawing/2014/main" id="{1503BFE4-729B-D9D0-C17B-501E6AF112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971697"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75EC86B3-CE3E-18CC-4C97-EAF415DD9D67}"/>
              </a:ext>
            </a:extLst>
          </p:cNvPr>
          <p:cNvSpPr>
            <a:spLocks noGrp="1"/>
          </p:cNvSpPr>
          <p:nvPr>
            <p:ph idx="1"/>
          </p:nvPr>
        </p:nvSpPr>
        <p:spPr>
          <a:xfrm>
            <a:off x="5868557" y="2551176"/>
            <a:ext cx="5444382" cy="3591207"/>
          </a:xfrm>
        </p:spPr>
        <p:txBody>
          <a:bodyPr>
            <a:normAutofit/>
          </a:bodyPr>
          <a:lstStyle/>
          <a:p>
            <a:r>
              <a:rPr lang="en-GB" sz="1700" b="1" i="0" u="none" strike="noStrike" dirty="0">
                <a:effectLst/>
              </a:rPr>
              <a:t>Challenges:</a:t>
            </a:r>
          </a:p>
          <a:p>
            <a:r>
              <a:rPr lang="en-GB" sz="1700" b="0" i="0" u="none" strike="noStrike" dirty="0">
                <a:effectLst/>
              </a:rPr>
              <a:t>Several challenges must be addressed, including data privacy and security, infrastructure limitations in low-resource settings, and ensuring data accuracy and integrity.</a:t>
            </a:r>
          </a:p>
          <a:p>
            <a:r>
              <a:rPr lang="en-GB" sz="1700" b="1" i="0" u="none" strike="noStrike" dirty="0">
                <a:effectLst/>
              </a:rPr>
              <a:t>Proposed Solutions:</a:t>
            </a:r>
          </a:p>
          <a:p>
            <a:r>
              <a:rPr lang="en-GB" sz="1700" b="0" i="0" u="none" strike="noStrike" dirty="0">
                <a:effectLst/>
              </a:rPr>
              <a:t>Implementing robust cybersecurity measures is vital to protect data privacy. Developing portable, solar-powered sequencing kits can overcome infrastructure limitations in remote areas. Establishing international standards for data collection and reporting will ensure data accuracy and integrity.</a:t>
            </a:r>
          </a:p>
          <a:p>
            <a:endParaRPr lang="en-US" sz="1700" dirty="0"/>
          </a:p>
        </p:txBody>
      </p:sp>
    </p:spTree>
    <p:extLst>
      <p:ext uri="{BB962C8B-B14F-4D97-AF65-F5344CB8AC3E}">
        <p14:creationId xmlns:p14="http://schemas.microsoft.com/office/powerpoint/2010/main" val="22299537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117AB3D3-3C9C-4DED-809A-78734805B8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E9F6E1D-0169-4984-F097-B2C18D29834D}"/>
              </a:ext>
            </a:extLst>
          </p:cNvPr>
          <p:cNvSpPr>
            <a:spLocks noGrp="1"/>
          </p:cNvSpPr>
          <p:nvPr>
            <p:ph type="title"/>
          </p:nvPr>
        </p:nvSpPr>
        <p:spPr>
          <a:xfrm>
            <a:off x="793662" y="386930"/>
            <a:ext cx="10066122" cy="1298448"/>
          </a:xfrm>
        </p:spPr>
        <p:txBody>
          <a:bodyPr anchor="b">
            <a:normAutofit/>
          </a:bodyPr>
          <a:lstStyle/>
          <a:p>
            <a:r>
              <a:rPr lang="en-GB" sz="4100" b="1" i="0" u="none" strike="noStrike">
                <a:effectLst/>
              </a:rPr>
              <a:t>Explanation of the Visualization</a:t>
            </a:r>
            <a:br>
              <a:rPr lang="en-GB" sz="4100" b="1" i="0" u="none" strike="noStrike">
                <a:effectLst/>
              </a:rPr>
            </a:br>
            <a:endParaRPr lang="en-US" sz="4100"/>
          </a:p>
        </p:txBody>
      </p:sp>
      <p:sp>
        <p:nvSpPr>
          <p:cNvPr id="16" name="Rectangle 15">
            <a:extLst>
              <a:ext uri="{FF2B5EF4-FFF2-40B4-BE49-F238E27FC236}">
                <a16:creationId xmlns:a16="http://schemas.microsoft.com/office/drawing/2014/main" id="{3A9A4357-BD1D-4622-A4FE-766E6AB8DE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2679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D53A185-6311-C75F-B5F0-86BED35DF91E}"/>
              </a:ext>
            </a:extLst>
          </p:cNvPr>
          <p:cNvSpPr>
            <a:spLocks noGrp="1"/>
          </p:cNvSpPr>
          <p:nvPr>
            <p:ph idx="1"/>
          </p:nvPr>
        </p:nvSpPr>
        <p:spPr>
          <a:xfrm>
            <a:off x="793661" y="2599509"/>
            <a:ext cx="4530898" cy="3639450"/>
          </a:xfrm>
        </p:spPr>
        <p:txBody>
          <a:bodyPr anchor="ctr">
            <a:normAutofit/>
          </a:bodyPr>
          <a:lstStyle/>
          <a:p>
            <a:r>
              <a:rPr lang="en-GB" sz="800" b="1" i="0" u="none" strike="noStrike">
                <a:effectLst/>
              </a:rPr>
              <a:t>Explanation of the Visualization</a:t>
            </a:r>
          </a:p>
          <a:p>
            <a:pPr>
              <a:buFont typeface="+mj-lt"/>
              <a:buAutoNum type="arabicPeriod"/>
            </a:pPr>
            <a:r>
              <a:rPr lang="en-GB" sz="800" b="1" i="0" u="none" strike="noStrike">
                <a:effectLst/>
              </a:rPr>
              <a:t>Data Privacy and Security</a:t>
            </a:r>
            <a:r>
              <a:rPr lang="en-GB" sz="800" b="0" i="0" u="none" strike="noStrike">
                <a:effectLst/>
              </a:rPr>
              <a:t>:</a:t>
            </a:r>
          </a:p>
          <a:p>
            <a:pPr marL="742950" lvl="1" indent="-285750">
              <a:buFont typeface="+mj-lt"/>
              <a:buAutoNum type="arabicPeriod"/>
            </a:pPr>
            <a:r>
              <a:rPr lang="en-GB" sz="800" b="1" i="0" u="none" strike="noStrike">
                <a:effectLst/>
              </a:rPr>
              <a:t>Challenge</a:t>
            </a:r>
            <a:r>
              <a:rPr lang="en-GB" sz="800" b="0" i="0" u="none" strike="noStrike">
                <a:effectLst/>
              </a:rPr>
              <a:t>: Represented by a light blue rounded box labeled "Data Privacy and Security".</a:t>
            </a:r>
          </a:p>
          <a:p>
            <a:pPr marL="742950" lvl="1" indent="-285750">
              <a:buFont typeface="+mj-lt"/>
              <a:buAutoNum type="arabicPeriod"/>
            </a:pPr>
            <a:r>
              <a:rPr lang="en-GB" sz="800" b="1" i="0" u="none" strike="noStrike">
                <a:effectLst/>
              </a:rPr>
              <a:t>Solution</a:t>
            </a:r>
            <a:r>
              <a:rPr lang="en-GB" sz="800" b="0" i="0" u="none" strike="noStrike">
                <a:effectLst/>
              </a:rPr>
              <a:t>: Connected by an arrow to a light green rounded box labeled "Implement Robust Cybersecurity Measures".</a:t>
            </a:r>
          </a:p>
          <a:p>
            <a:pPr>
              <a:buFont typeface="+mj-lt"/>
              <a:buAutoNum type="arabicPeriod"/>
            </a:pPr>
            <a:r>
              <a:rPr lang="en-GB" sz="800" b="1" i="0" u="none" strike="noStrike">
                <a:effectLst/>
              </a:rPr>
              <a:t>Infrastructure Limitations</a:t>
            </a:r>
            <a:r>
              <a:rPr lang="en-GB" sz="800" b="0" i="0" u="none" strike="noStrike">
                <a:effectLst/>
              </a:rPr>
              <a:t>:</a:t>
            </a:r>
          </a:p>
          <a:p>
            <a:pPr marL="742950" lvl="1" indent="-285750">
              <a:buFont typeface="+mj-lt"/>
              <a:buAutoNum type="arabicPeriod"/>
            </a:pPr>
            <a:r>
              <a:rPr lang="en-GB" sz="800" b="1" i="0" u="none" strike="noStrike">
                <a:effectLst/>
              </a:rPr>
              <a:t>Challenge</a:t>
            </a:r>
            <a:r>
              <a:rPr lang="en-GB" sz="800" b="0" i="0" u="none" strike="noStrike">
                <a:effectLst/>
              </a:rPr>
              <a:t>: Represented by a light coral rounded box labeled "Infrastructure Limitations".</a:t>
            </a:r>
          </a:p>
          <a:p>
            <a:pPr marL="742950" lvl="1" indent="-285750">
              <a:buFont typeface="+mj-lt"/>
              <a:buAutoNum type="arabicPeriod"/>
            </a:pPr>
            <a:r>
              <a:rPr lang="en-GB" sz="800" b="1" i="0" u="none" strike="noStrike">
                <a:effectLst/>
              </a:rPr>
              <a:t>Solution</a:t>
            </a:r>
            <a:r>
              <a:rPr lang="en-GB" sz="800" b="0" i="0" u="none" strike="noStrike">
                <a:effectLst/>
              </a:rPr>
              <a:t>: Connected by an arrow to a light green rounded box labeled "Develop Portable, Solar-Powered Sequencing Kits".</a:t>
            </a:r>
          </a:p>
          <a:p>
            <a:pPr>
              <a:buFont typeface="+mj-lt"/>
              <a:buAutoNum type="arabicPeriod"/>
            </a:pPr>
            <a:r>
              <a:rPr lang="en-GB" sz="800" b="1" i="0" u="none" strike="noStrike">
                <a:effectLst/>
              </a:rPr>
              <a:t>Data Accuracy and Integrity</a:t>
            </a:r>
            <a:r>
              <a:rPr lang="en-GB" sz="800" b="0" i="0" u="none" strike="noStrike">
                <a:effectLst/>
              </a:rPr>
              <a:t>:</a:t>
            </a:r>
          </a:p>
          <a:p>
            <a:pPr marL="742950" lvl="1" indent="-285750">
              <a:buFont typeface="+mj-lt"/>
              <a:buAutoNum type="arabicPeriod"/>
            </a:pPr>
            <a:r>
              <a:rPr lang="en-GB" sz="800" b="1" i="0" u="none" strike="noStrike">
                <a:effectLst/>
              </a:rPr>
              <a:t>Challenge</a:t>
            </a:r>
            <a:r>
              <a:rPr lang="en-GB" sz="800" b="0" i="0" u="none" strike="noStrike">
                <a:effectLst/>
              </a:rPr>
              <a:t>: Represented by a light goldenrod yellow rounded box labeled "Data Accuracy and Integrity".</a:t>
            </a:r>
          </a:p>
          <a:p>
            <a:pPr marL="742950" lvl="1" indent="-285750">
              <a:buFont typeface="+mj-lt"/>
              <a:buAutoNum type="arabicPeriod"/>
            </a:pPr>
            <a:r>
              <a:rPr lang="en-GB" sz="800" b="1" i="0" u="none" strike="noStrike">
                <a:effectLst/>
              </a:rPr>
              <a:t>Solution</a:t>
            </a:r>
            <a:r>
              <a:rPr lang="en-GB" sz="800" b="0" i="0" u="none" strike="noStrike">
                <a:effectLst/>
              </a:rPr>
              <a:t>: Connected by an arrow to a light green rounded box labeled "Establish International Standards for Data Collection and Reporting".</a:t>
            </a:r>
          </a:p>
          <a:p>
            <a:r>
              <a:rPr lang="en-GB" sz="800" b="0" i="0" u="none" strike="noStrike">
                <a:effectLst/>
              </a:rPr>
              <a:t>This flow diagram visually outlines the challenges and their proposed solutions in a clear and structured manner, making it easier for stakeholders to understand and address the key issues.</a:t>
            </a:r>
          </a:p>
          <a:p>
            <a:endParaRPr lang="en-US" sz="800"/>
          </a:p>
        </p:txBody>
      </p:sp>
      <p:pic>
        <p:nvPicPr>
          <p:cNvPr id="4" name="Picture 3">
            <a:extLst>
              <a:ext uri="{FF2B5EF4-FFF2-40B4-BE49-F238E27FC236}">
                <a16:creationId xmlns:a16="http://schemas.microsoft.com/office/drawing/2014/main" id="{789265FB-277D-AD6E-EB8B-8792818CA965}"/>
              </a:ext>
            </a:extLst>
          </p:cNvPr>
          <p:cNvPicPr>
            <a:picLocks noChangeAspect="1"/>
          </p:cNvPicPr>
          <p:nvPr/>
        </p:nvPicPr>
        <p:blipFill rotWithShape="1">
          <a:blip r:embed="rId2"/>
          <a:srcRect r="2" b="11785"/>
          <a:stretch/>
        </p:blipFill>
        <p:spPr>
          <a:xfrm>
            <a:off x="5911532" y="2484255"/>
            <a:ext cx="5150277" cy="3714244"/>
          </a:xfrm>
          <a:prstGeom prst="rect">
            <a:avLst/>
          </a:prstGeom>
        </p:spPr>
      </p:pic>
      <p:sp>
        <p:nvSpPr>
          <p:cNvPr id="15" name="Rectangle 14">
            <a:extLst>
              <a:ext uri="{FF2B5EF4-FFF2-40B4-BE49-F238E27FC236}">
                <a16:creationId xmlns:a16="http://schemas.microsoft.com/office/drawing/2014/main" id="{E6995CE5-F890-4ABA-82A2-26507CE8D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715312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8FB8B8-90FF-51D3-6435-E18F8E2346C2}"/>
              </a:ext>
            </a:extLst>
          </p:cNvPr>
          <p:cNvSpPr>
            <a:spLocks noGrp="1"/>
          </p:cNvSpPr>
          <p:nvPr>
            <p:ph type="title"/>
          </p:nvPr>
        </p:nvSpPr>
        <p:spPr>
          <a:xfrm>
            <a:off x="876693" y="741391"/>
            <a:ext cx="4355265" cy="1616203"/>
          </a:xfrm>
        </p:spPr>
        <p:txBody>
          <a:bodyPr anchor="b">
            <a:normAutofit/>
          </a:bodyPr>
          <a:lstStyle/>
          <a:p>
            <a:r>
              <a:rPr lang="en-GB" sz="3200" b="1" i="0" u="none" strike="noStrike">
                <a:effectLst/>
              </a:rPr>
              <a:t>Personal Anecdotes and Case Studies</a:t>
            </a:r>
            <a:br>
              <a:rPr lang="en-GB" sz="3200" b="1" i="0" u="none" strike="noStrike">
                <a:effectLst/>
              </a:rPr>
            </a:br>
            <a:endParaRPr lang="en-US" sz="3200"/>
          </a:p>
        </p:txBody>
      </p:sp>
      <p:sp>
        <p:nvSpPr>
          <p:cNvPr id="3" name="Content Placeholder 2">
            <a:extLst>
              <a:ext uri="{FF2B5EF4-FFF2-40B4-BE49-F238E27FC236}">
                <a16:creationId xmlns:a16="http://schemas.microsoft.com/office/drawing/2014/main" id="{ECF2308B-CBE4-5390-9C1B-41FA1515EF95}"/>
              </a:ext>
            </a:extLst>
          </p:cNvPr>
          <p:cNvSpPr>
            <a:spLocks noGrp="1"/>
          </p:cNvSpPr>
          <p:nvPr>
            <p:ph idx="1"/>
          </p:nvPr>
        </p:nvSpPr>
        <p:spPr>
          <a:xfrm>
            <a:off x="876692" y="2533476"/>
            <a:ext cx="4355265" cy="3447832"/>
          </a:xfrm>
        </p:spPr>
        <p:txBody>
          <a:bodyPr anchor="t">
            <a:normAutofit/>
          </a:bodyPr>
          <a:lstStyle/>
          <a:p>
            <a:r>
              <a:rPr lang="en-GB" sz="1100" b="1" i="0" u="none" strike="noStrike">
                <a:effectLst/>
              </a:rPr>
              <a:t>Anecdote 1: Personal Experience with Rapid Sequencing</a:t>
            </a:r>
          </a:p>
          <a:p>
            <a:r>
              <a:rPr lang="en-GB" sz="1100" b="0" i="0" u="none" strike="noStrike">
                <a:effectLst/>
              </a:rPr>
              <a:t>When the COVID-19 pandemic first hit, I was part of a research team working around the clock to sequence the virus's genome. I remember the sense of urgency and the long hours spent in the lab, knowing that our work could help identify how the virus was spreading and evolving. This firsthand experience showed me the critical importance of rapid genetic sequencing in real-time decision-making during an outbreak.</a:t>
            </a:r>
          </a:p>
          <a:p>
            <a:r>
              <a:rPr lang="en-GB" sz="1100" b="1" i="0" u="none" strike="noStrike">
                <a:effectLst/>
              </a:rPr>
              <a:t>Case Study 1: Tracking Variants with Genetic Sequencing</a:t>
            </a:r>
          </a:p>
          <a:p>
            <a:r>
              <a:rPr lang="en-GB" sz="1100" b="0" i="0" u="none" strike="noStrike">
                <a:effectLst/>
              </a:rPr>
              <a:t>Early in the pandemic, researchers in the UK identified a new variant of the virus, later known as the Alpha variant. Through rapid genetic sequencing, they were able to determine that this variant was more transmissible than the original strain. This discovery led to immediate public health actions, such as targeted lockdowns and increased vaccination efforts, which helped control the spread of the variant. This case highlights how genetic sequencing can provide crucial information quickly, guiding effective responses.</a:t>
            </a:r>
          </a:p>
          <a:p>
            <a:endParaRPr lang="en-US" sz="1100"/>
          </a:p>
        </p:txBody>
      </p:sp>
      <p:pic>
        <p:nvPicPr>
          <p:cNvPr id="12" name="Picture 11" descr="Digital rendering of a virus formation">
            <a:extLst>
              <a:ext uri="{FF2B5EF4-FFF2-40B4-BE49-F238E27FC236}">
                <a16:creationId xmlns:a16="http://schemas.microsoft.com/office/drawing/2014/main" id="{D024B25D-B7F3-8418-5EA3-4DB697EC710A}"/>
              </a:ext>
            </a:extLst>
          </p:cNvPr>
          <p:cNvPicPr>
            <a:picLocks noChangeAspect="1"/>
          </p:cNvPicPr>
          <p:nvPr/>
        </p:nvPicPr>
        <p:blipFill rotWithShape="1">
          <a:blip r:embed="rId2"/>
          <a:srcRect l="21851" r="15260" b="-1"/>
          <a:stretch/>
        </p:blipFill>
        <p:spPr>
          <a:xfrm>
            <a:off x="6096000" y="10"/>
            <a:ext cx="6095999" cy="6857990"/>
          </a:xfrm>
          <a:prstGeom prst="rect">
            <a:avLst/>
          </a:prstGeom>
        </p:spPr>
      </p:pic>
      <p:sp>
        <p:nvSpPr>
          <p:cNvPr id="14" name="Rectangle 13">
            <a:extLst>
              <a:ext uri="{FF2B5EF4-FFF2-40B4-BE49-F238E27FC236}">
                <a16:creationId xmlns:a16="http://schemas.microsoft.com/office/drawing/2014/main" id="{AE3A741D-C19B-960A-5803-1C58871478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369424" y="3028872"/>
            <a:ext cx="1559464" cy="6106313"/>
          </a:xfrm>
          <a:prstGeom prst="rect">
            <a:avLst/>
          </a:prstGeom>
          <a:gradFill>
            <a:gsLst>
              <a:gs pos="0">
                <a:schemeClr val="accent5">
                  <a:alpha val="77000"/>
                </a:schemeClr>
              </a:gs>
              <a:gs pos="57000">
                <a:schemeClr val="accent5">
                  <a:lumMod val="60000"/>
                  <a:lumOff val="40000"/>
                  <a:alpha val="0"/>
                </a:schemeClr>
              </a:gs>
            </a:gsLst>
            <a:lin ang="11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C3A50E9-9119-7BC3-083B-2D84CCC78E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15441" y="-3760"/>
            <a:ext cx="2176557" cy="6857999"/>
          </a:xfrm>
          <a:prstGeom prst="rect">
            <a:avLst/>
          </a:prstGeom>
          <a:gradFill flip="none" rotWithShape="1">
            <a:gsLst>
              <a:gs pos="0">
                <a:schemeClr val="accent2"/>
              </a:gs>
              <a:gs pos="40000">
                <a:schemeClr val="accent2">
                  <a:alpha val="0"/>
                </a:schemeClr>
              </a:gs>
            </a:gsLst>
            <a:lin ang="11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DC39DE25-0E4E-0AA7-0932-1D78C23727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6096000" y="5502302"/>
            <a:ext cx="6106314" cy="1359456"/>
          </a:xfrm>
          <a:prstGeom prst="rect">
            <a:avLst/>
          </a:prstGeom>
          <a:gradFill flip="none" rotWithShape="1">
            <a:gsLst>
              <a:gs pos="0">
                <a:schemeClr val="accent2">
                  <a:alpha val="89000"/>
                </a:schemeClr>
              </a:gs>
              <a:gs pos="38000">
                <a:schemeClr val="accent5">
                  <a:lumMod val="60000"/>
                  <a:lumOff val="40000"/>
                  <a:alpha val="0"/>
                </a:schemeClr>
              </a:gs>
            </a:gsLst>
            <a:lin ang="4200000" scaled="0"/>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5" name="Rectangle 14">
            <a:extLst>
              <a:ext uri="{FF2B5EF4-FFF2-40B4-BE49-F238E27FC236}">
                <a16:creationId xmlns:a16="http://schemas.microsoft.com/office/drawing/2014/main" id="{8D6EA299-0840-6DEA-E670-C49AEBC87E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9026892" y="2939627"/>
            <a:ext cx="3162908" cy="3914612"/>
          </a:xfrm>
          <a:prstGeom prst="rect">
            <a:avLst/>
          </a:prstGeom>
          <a:gradFill flip="none" rotWithShape="1">
            <a:gsLst>
              <a:gs pos="0">
                <a:schemeClr val="accent5">
                  <a:lumMod val="60000"/>
                  <a:lumOff val="40000"/>
                </a:schemeClr>
              </a:gs>
              <a:gs pos="51000">
                <a:schemeClr val="accent5">
                  <a:lumMod val="60000"/>
                  <a:lumOff val="40000"/>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Tree>
    <p:extLst>
      <p:ext uri="{BB962C8B-B14F-4D97-AF65-F5344CB8AC3E}">
        <p14:creationId xmlns:p14="http://schemas.microsoft.com/office/powerpoint/2010/main" val="1381097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90B80AB5-04E5-2C2D-26E9-EF3A3DA3A4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96000" cy="6858000"/>
          </a:xfrm>
          <a:prstGeom prst="rect">
            <a:avLst/>
          </a:prstGeom>
          <a:solidFill>
            <a:schemeClr val="bg1">
              <a:lumMod val="95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 name="Graphic 25" descr="Fingerprint">
            <a:extLst>
              <a:ext uri="{FF2B5EF4-FFF2-40B4-BE49-F238E27FC236}">
                <a16:creationId xmlns:a16="http://schemas.microsoft.com/office/drawing/2014/main" id="{CF2E189B-54A6-1DED-4B5E-1294F83BDD0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355956" y="781878"/>
            <a:ext cx="3523235" cy="3523235"/>
          </a:xfrm>
          <a:prstGeom prst="rect">
            <a:avLst/>
          </a:prstGeom>
        </p:spPr>
      </p:pic>
      <p:cxnSp>
        <p:nvCxnSpPr>
          <p:cNvPr id="27" name="Straight Connector 26">
            <a:extLst>
              <a:ext uri="{FF2B5EF4-FFF2-40B4-BE49-F238E27FC236}">
                <a16:creationId xmlns:a16="http://schemas.microsoft.com/office/drawing/2014/main" id="{FC23E3B9-5ABF-58B3-E2B0-E9A5DAA900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73656" y="474740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5254C8BA-6B55-F70B-A695-2A8C35DCC6AC}"/>
              </a:ext>
            </a:extLst>
          </p:cNvPr>
          <p:cNvSpPr>
            <a:spLocks noGrp="1"/>
          </p:cNvSpPr>
          <p:nvPr>
            <p:ph idx="1"/>
          </p:nvPr>
        </p:nvSpPr>
        <p:spPr>
          <a:xfrm>
            <a:off x="6811617" y="838200"/>
            <a:ext cx="4542183" cy="5315911"/>
          </a:xfrm>
        </p:spPr>
        <p:txBody>
          <a:bodyPr>
            <a:normAutofit/>
          </a:bodyPr>
          <a:lstStyle/>
          <a:p>
            <a:r>
              <a:rPr lang="en-GB" sz="1400" b="1" i="0" u="none" strike="noStrike">
                <a:effectLst/>
              </a:rPr>
              <a:t>Anecdote 2: Community Impact of Data Sharing</a:t>
            </a:r>
          </a:p>
          <a:p>
            <a:r>
              <a:rPr lang="en-GB" sz="1400" b="0" i="0" u="none" strike="noStrike">
                <a:effectLst/>
              </a:rPr>
              <a:t>During the pandemic, I worked with a team that was part of a global effort to share genetic data on platforms like GISAID. We uploaded sequences from our local cases and accessed data from other regions. I remember how collaborative and supportive the global scientific community was during this time. Sharing data openly allowed us to compare our findings, spot trends, and react faster to emerging threats. This experience reinforced my belief in the power of global collaboration in fighting diseases.</a:t>
            </a:r>
          </a:p>
          <a:p>
            <a:r>
              <a:rPr lang="en-GB" sz="1400" b="1" i="0" u="none" strike="noStrike">
                <a:effectLst/>
              </a:rPr>
              <a:t>Case Study 2: Decentralized Sequencing in Remote Areas</a:t>
            </a:r>
          </a:p>
          <a:p>
            <a:r>
              <a:rPr lang="en-GB" sz="1400" b="0" i="0" u="none" strike="noStrike">
                <a:effectLst/>
              </a:rPr>
              <a:t>In early 2021, a team deployed portable sequencing units to remote areas in Africa where COVID-19 testing facilities were scarce. These units, operated by local health workers, allowed for on-site sequencing of virus samples. The data collected helped identify outbreaks early and enabled timely interventions, such as setting up quarantine zones and distributing medical supplies. This initiative demonstrated how decentralizing sequencing capabilities can be a game-changer in resource-limited settings.</a:t>
            </a:r>
          </a:p>
          <a:p>
            <a:endParaRPr lang="en-US" sz="1400"/>
          </a:p>
        </p:txBody>
      </p:sp>
    </p:spTree>
    <p:extLst>
      <p:ext uri="{BB962C8B-B14F-4D97-AF65-F5344CB8AC3E}">
        <p14:creationId xmlns:p14="http://schemas.microsoft.com/office/powerpoint/2010/main" val="6573100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80997" y="381001"/>
            <a:ext cx="6858001" cy="6095995"/>
          </a:xfrm>
          <a:prstGeom prst="rect">
            <a:avLst/>
          </a:prstGeom>
          <a:ln>
            <a:noFill/>
          </a:ln>
          <a:effectLst>
            <a:outerShdw blurRad="381000" dist="101600" sx="99000" sy="99000" algn="l" rotWithShape="0">
              <a:prstClr val="black">
                <a:alpha val="1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D90D878-DE16-65FE-4CE0-4069AD77B754}"/>
              </a:ext>
            </a:extLst>
          </p:cNvPr>
          <p:cNvSpPr>
            <a:spLocks noGrp="1"/>
          </p:cNvSpPr>
          <p:nvPr>
            <p:ph type="title"/>
          </p:nvPr>
        </p:nvSpPr>
        <p:spPr>
          <a:xfrm>
            <a:off x="707413" y="4544704"/>
            <a:ext cx="4792635" cy="1811645"/>
          </a:xfrm>
        </p:spPr>
        <p:txBody>
          <a:bodyPr anchor="ctr">
            <a:normAutofit/>
          </a:bodyPr>
          <a:lstStyle/>
          <a:p>
            <a:r>
              <a:rPr lang="en-GB" sz="4000" b="1" i="0" u="none" strike="noStrike">
                <a:effectLst/>
              </a:rPr>
              <a:t>Summary</a:t>
            </a:r>
            <a:endParaRPr lang="en-US" sz="4000"/>
          </a:p>
        </p:txBody>
      </p:sp>
      <p:pic>
        <p:nvPicPr>
          <p:cNvPr id="12" name="Picture 11" descr="Pharmaceutical research lab">
            <a:extLst>
              <a:ext uri="{FF2B5EF4-FFF2-40B4-BE49-F238E27FC236}">
                <a16:creationId xmlns:a16="http://schemas.microsoft.com/office/drawing/2014/main" id="{0F204A93-66C2-59BA-F67C-882A5017A8BE}"/>
              </a:ext>
            </a:extLst>
          </p:cNvPr>
          <p:cNvPicPr>
            <a:picLocks noChangeAspect="1"/>
          </p:cNvPicPr>
          <p:nvPr/>
        </p:nvPicPr>
        <p:blipFill rotWithShape="1">
          <a:blip r:embed="rId2"/>
          <a:srcRect b="10000"/>
          <a:stretch/>
        </p:blipFill>
        <p:spPr>
          <a:xfrm>
            <a:off x="-1" y="10"/>
            <a:ext cx="6096001" cy="4114790"/>
          </a:xfrm>
          <a:prstGeom prst="rect">
            <a:avLst/>
          </a:prstGeom>
        </p:spPr>
      </p:pic>
      <p:sp>
        <p:nvSpPr>
          <p:cNvPr id="3" name="Content Placeholder 2">
            <a:extLst>
              <a:ext uri="{FF2B5EF4-FFF2-40B4-BE49-F238E27FC236}">
                <a16:creationId xmlns:a16="http://schemas.microsoft.com/office/drawing/2014/main" id="{6DE169CF-49EB-D3E0-1B2B-DE88A1407760}"/>
              </a:ext>
            </a:extLst>
          </p:cNvPr>
          <p:cNvSpPr>
            <a:spLocks noGrp="1"/>
          </p:cNvSpPr>
          <p:nvPr>
            <p:ph idx="1"/>
          </p:nvPr>
        </p:nvSpPr>
        <p:spPr>
          <a:xfrm>
            <a:off x="6803410" y="691912"/>
            <a:ext cx="4585646" cy="5474173"/>
          </a:xfrm>
        </p:spPr>
        <p:txBody>
          <a:bodyPr anchor="ctr">
            <a:normAutofit/>
          </a:bodyPr>
          <a:lstStyle/>
          <a:p>
            <a:r>
              <a:rPr lang="en-GB" sz="2000" b="0" i="0" u="none" strike="noStrike" dirty="0">
                <a:effectLst/>
              </a:rPr>
              <a:t>These anecdotes and case studies illustrate the real-world impact of rapid genetic sequencing and data sharing during the COVID-19 pandemic. By sharing these stories, I hope to convey the importance of continuing to invest in and innovate this crucial area of public health.</a:t>
            </a:r>
          </a:p>
        </p:txBody>
      </p:sp>
    </p:spTree>
    <p:extLst>
      <p:ext uri="{BB962C8B-B14F-4D97-AF65-F5344CB8AC3E}">
        <p14:creationId xmlns:p14="http://schemas.microsoft.com/office/powerpoint/2010/main" val="33879817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7ABBD5-E5AA-78B1-12E4-CD39923D6F4D}"/>
              </a:ext>
            </a:extLst>
          </p:cNvPr>
          <p:cNvSpPr>
            <a:spLocks noGrp="1"/>
          </p:cNvSpPr>
          <p:nvPr>
            <p:ph type="title"/>
          </p:nvPr>
        </p:nvSpPr>
        <p:spPr>
          <a:xfrm>
            <a:off x="5868557" y="1138036"/>
            <a:ext cx="5444382" cy="1402470"/>
          </a:xfrm>
        </p:spPr>
        <p:txBody>
          <a:bodyPr anchor="t">
            <a:normAutofit/>
          </a:bodyPr>
          <a:lstStyle/>
          <a:p>
            <a:r>
              <a:rPr lang="en-GB" sz="3000" b="1" i="0" u="none" strike="noStrike">
                <a:effectLst/>
              </a:rPr>
              <a:t>Slide 6: Conclusion and Call to Action</a:t>
            </a:r>
            <a:br>
              <a:rPr lang="en-GB" sz="3000" b="1" i="0" u="none" strike="noStrike">
                <a:effectLst/>
              </a:rPr>
            </a:br>
            <a:endParaRPr lang="en-US" sz="3000"/>
          </a:p>
        </p:txBody>
      </p:sp>
      <p:pic>
        <p:nvPicPr>
          <p:cNvPr id="5" name="Picture 4" descr="Digital financial graph">
            <a:extLst>
              <a:ext uri="{FF2B5EF4-FFF2-40B4-BE49-F238E27FC236}">
                <a16:creationId xmlns:a16="http://schemas.microsoft.com/office/drawing/2014/main" id="{79EEE3D8-6497-1691-6478-ED7A1964BD10}"/>
              </a:ext>
            </a:extLst>
          </p:cNvPr>
          <p:cNvPicPr>
            <a:picLocks noChangeAspect="1"/>
          </p:cNvPicPr>
          <p:nvPr/>
        </p:nvPicPr>
        <p:blipFill rotWithShape="1">
          <a:blip r:embed="rId2"/>
          <a:srcRect l="36518" r="21232"/>
          <a:stretch/>
        </p:blipFill>
        <p:spPr>
          <a:xfrm>
            <a:off x="-1" y="10"/>
            <a:ext cx="5151179" cy="6857990"/>
          </a:xfrm>
          <a:prstGeom prst="rect">
            <a:avLst/>
          </a:prstGeom>
        </p:spPr>
      </p:pic>
      <p:cxnSp>
        <p:nvCxnSpPr>
          <p:cNvPr id="9" name="Straight Connector 8">
            <a:extLst>
              <a:ext uri="{FF2B5EF4-FFF2-40B4-BE49-F238E27FC236}">
                <a16:creationId xmlns:a16="http://schemas.microsoft.com/office/drawing/2014/main" id="{1503BFE4-729B-D9D0-C17B-501E6AF112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971697"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ED7C7D98-778A-EC2A-F83E-4103450A4B4D}"/>
              </a:ext>
            </a:extLst>
          </p:cNvPr>
          <p:cNvSpPr>
            <a:spLocks noGrp="1"/>
          </p:cNvSpPr>
          <p:nvPr>
            <p:ph idx="1"/>
          </p:nvPr>
        </p:nvSpPr>
        <p:spPr>
          <a:xfrm>
            <a:off x="5868557" y="2551176"/>
            <a:ext cx="5444382" cy="3591207"/>
          </a:xfrm>
        </p:spPr>
        <p:txBody>
          <a:bodyPr>
            <a:normAutofit/>
          </a:bodyPr>
          <a:lstStyle/>
          <a:p>
            <a:r>
              <a:rPr lang="en-GB" sz="1400" b="1" i="0" u="none" strike="noStrike">
                <a:effectLst/>
              </a:rPr>
              <a:t>Summary:</a:t>
            </a:r>
          </a:p>
          <a:p>
            <a:r>
              <a:rPr lang="en-GB" sz="1400" b="0" i="0" u="none" strike="noStrike">
                <a:effectLst/>
              </a:rPr>
              <a:t>In conclusion, rapid genetic sequencing and analysis are paramount in managing disease outbreaks. My vision is to establish a future where real-time genetic data is integral to outbreak response, enabling swift and effective action.</a:t>
            </a:r>
          </a:p>
          <a:p>
            <a:r>
              <a:rPr lang="en-GB" sz="1400" b="1" i="0" u="none" strike="noStrike">
                <a:effectLst/>
              </a:rPr>
              <a:t>Call to Action:</a:t>
            </a:r>
          </a:p>
          <a:p>
            <a:r>
              <a:rPr lang="en-GB" sz="1400" b="0" i="0" u="none" strike="noStrike">
                <a:effectLst/>
              </a:rPr>
              <a:t>I urge investment in sequencing technologies and infrastructure, as well as international cooperation and continuous innovation in this field. Together, we can enhance our ability to respond to future outbreaks effectively.</a:t>
            </a:r>
          </a:p>
          <a:p>
            <a:r>
              <a:rPr lang="en-GB" sz="1400" b="1" i="0" u="none" strike="noStrike">
                <a:effectLst/>
              </a:rPr>
              <a:t>End of Presentation:</a:t>
            </a:r>
          </a:p>
          <a:p>
            <a:r>
              <a:rPr lang="en-GB" sz="1400" b="0" i="0" u="none" strike="noStrike">
                <a:effectLst/>
              </a:rPr>
              <a:t>Now, I welcome any questions and look forward to discussing how these ideas can be implemented in real-world scenarios.</a:t>
            </a:r>
          </a:p>
          <a:p>
            <a:endParaRPr lang="en-US" sz="1400"/>
          </a:p>
        </p:txBody>
      </p:sp>
    </p:spTree>
    <p:extLst>
      <p:ext uri="{BB962C8B-B14F-4D97-AF65-F5344CB8AC3E}">
        <p14:creationId xmlns:p14="http://schemas.microsoft.com/office/powerpoint/2010/main" val="3617074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Slide Background">
            <a:extLst>
              <a:ext uri="{FF2B5EF4-FFF2-40B4-BE49-F238E27FC236}">
                <a16:creationId xmlns:a16="http://schemas.microsoft.com/office/drawing/2014/main" id="{9F7D5CDA-D291-4307-BF55-1381FED296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7FE6A60-9514-DACD-A3C1-838792D10EDF}"/>
              </a:ext>
            </a:extLst>
          </p:cNvPr>
          <p:cNvSpPr>
            <a:spLocks noGrp="1"/>
          </p:cNvSpPr>
          <p:nvPr>
            <p:ph type="title"/>
          </p:nvPr>
        </p:nvSpPr>
        <p:spPr>
          <a:xfrm>
            <a:off x="761800" y="762001"/>
            <a:ext cx="5334197" cy="1708242"/>
          </a:xfrm>
        </p:spPr>
        <p:txBody>
          <a:bodyPr anchor="ctr">
            <a:normAutofit/>
          </a:bodyPr>
          <a:lstStyle/>
          <a:p>
            <a:r>
              <a:rPr lang="en-GB" sz="4000" b="1" i="0" u="none" strike="noStrike">
                <a:effectLst/>
              </a:rPr>
              <a:t>Slide 1: Introduction</a:t>
            </a:r>
          </a:p>
        </p:txBody>
      </p:sp>
      <p:sp>
        <p:nvSpPr>
          <p:cNvPr id="18" name="Content Placeholder 2">
            <a:extLst>
              <a:ext uri="{FF2B5EF4-FFF2-40B4-BE49-F238E27FC236}">
                <a16:creationId xmlns:a16="http://schemas.microsoft.com/office/drawing/2014/main" id="{1C8EE4F2-7CCB-36CA-887F-0C4481802838}"/>
              </a:ext>
            </a:extLst>
          </p:cNvPr>
          <p:cNvSpPr>
            <a:spLocks noGrp="1"/>
          </p:cNvSpPr>
          <p:nvPr>
            <p:ph idx="1"/>
          </p:nvPr>
        </p:nvSpPr>
        <p:spPr>
          <a:xfrm>
            <a:off x="761800" y="2470244"/>
            <a:ext cx="5334197" cy="3769835"/>
          </a:xfrm>
        </p:spPr>
        <p:txBody>
          <a:bodyPr anchor="ctr">
            <a:normAutofit/>
          </a:bodyPr>
          <a:lstStyle/>
          <a:p>
            <a:pPr marL="0" indent="0">
              <a:buNone/>
            </a:pPr>
            <a:endParaRPr lang="en-GB" sz="1700" b="1" i="0" u="none" strike="noStrike">
              <a:effectLst/>
            </a:endParaRPr>
          </a:p>
          <a:p>
            <a:r>
              <a:rPr lang="en-GB" sz="1700" b="1" i="0" u="none" strike="noStrike">
                <a:effectLst/>
              </a:rPr>
              <a:t>Opening Statement:</a:t>
            </a:r>
          </a:p>
          <a:p>
            <a:r>
              <a:rPr lang="en-GB" sz="1700" b="0" i="0" u="none" strike="noStrike">
                <a:effectLst/>
              </a:rPr>
              <a:t>Hello everyone, today I am presenting my vision for rapid frontline genetic sequence data generation and analysis during a disease outbreak situation, using COVID-19 as a key example.</a:t>
            </a:r>
          </a:p>
          <a:p>
            <a:r>
              <a:rPr lang="en-GB" sz="1700" b="0" i="0" u="none" strike="noStrike">
                <a:effectLst/>
              </a:rPr>
              <a:t>Genetic sequencing has been instrumental in managing disease outbreaks. For instance, during the COVID-19 pandemic, genetic sequencing allowed us to track the virus's mutations and spread, enabling timely public health responses.</a:t>
            </a:r>
          </a:p>
        </p:txBody>
      </p:sp>
      <p:pic>
        <p:nvPicPr>
          <p:cNvPr id="19" name="Picture 18" descr="A row of samples for medical testing">
            <a:extLst>
              <a:ext uri="{FF2B5EF4-FFF2-40B4-BE49-F238E27FC236}">
                <a16:creationId xmlns:a16="http://schemas.microsoft.com/office/drawing/2014/main" id="{457BA330-CEE4-5697-2333-7E18919CFDA5}"/>
              </a:ext>
            </a:extLst>
          </p:cNvPr>
          <p:cNvPicPr>
            <a:picLocks noChangeAspect="1"/>
          </p:cNvPicPr>
          <p:nvPr/>
        </p:nvPicPr>
        <p:blipFill rotWithShape="1">
          <a:blip r:embed="rId2"/>
          <a:srcRect l="41757" r="-1" b="-1"/>
          <a:stretch/>
        </p:blipFill>
        <p:spPr>
          <a:xfrm>
            <a:off x="6857797" y="-10886"/>
            <a:ext cx="5334204" cy="6868886"/>
          </a:xfrm>
          <a:prstGeom prst="rect">
            <a:avLst/>
          </a:prstGeom>
          <a:effectLst>
            <a:outerShdw blurRad="127000" dist="50800" dir="10800000" sx="99000" sy="99000" algn="r" rotWithShape="0">
              <a:prstClr val="black">
                <a:alpha val="40000"/>
              </a:prstClr>
            </a:outerShdw>
          </a:effectLst>
        </p:spPr>
      </p:pic>
    </p:spTree>
    <p:extLst>
      <p:ext uri="{BB962C8B-B14F-4D97-AF65-F5344CB8AC3E}">
        <p14:creationId xmlns:p14="http://schemas.microsoft.com/office/powerpoint/2010/main" val="34733404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8B9AA7C6-5E5A-498E-A6DF-A943376E09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7">
            <a:extLst>
              <a:ext uri="{FF2B5EF4-FFF2-40B4-BE49-F238E27FC236}">
                <a16:creationId xmlns:a16="http://schemas.microsoft.com/office/drawing/2014/main" id="{83EAB11A-76F7-48F4-9B4F-5BFDF4BF967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4300" y="2385102"/>
            <a:ext cx="574091" cy="2087796"/>
            <a:chOff x="209668" y="2857422"/>
            <a:chExt cx="463662" cy="2087796"/>
          </a:xfrm>
        </p:grpSpPr>
        <p:sp>
          <p:nvSpPr>
            <p:cNvPr id="19" name="Rectangle 18">
              <a:extLst>
                <a:ext uri="{FF2B5EF4-FFF2-40B4-BE49-F238E27FC236}">
                  <a16:creationId xmlns:a16="http://schemas.microsoft.com/office/drawing/2014/main" id="{74D4C416-D5F4-4F6F-A6F1-87A21CD4FC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423947" y="2857422"/>
              <a:ext cx="249383" cy="208779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Connector 19">
              <a:extLst>
                <a:ext uri="{FF2B5EF4-FFF2-40B4-BE49-F238E27FC236}">
                  <a16:creationId xmlns:a16="http://schemas.microsoft.com/office/drawing/2014/main" id="{C6AC1C30-21C6-4BF6-93EE-B211D7A8501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209668" y="2857423"/>
              <a:ext cx="1" cy="2087795"/>
            </a:xfrm>
            <a:prstGeom prst="line">
              <a:avLst/>
            </a:prstGeom>
            <a:ln w="17780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21" name="Rectangle 20">
            <a:extLst>
              <a:ext uri="{FF2B5EF4-FFF2-40B4-BE49-F238E27FC236}">
                <a16:creationId xmlns:a16="http://schemas.microsoft.com/office/drawing/2014/main" id="{81E140AE-0ABF-47C8-BF32-7D2F0CF2B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631767"/>
            <a:ext cx="11111729" cy="575240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26149C3-A1D9-84BF-E048-B9D9C2CCAF75}"/>
              </a:ext>
            </a:extLst>
          </p:cNvPr>
          <p:cNvSpPr>
            <a:spLocks noGrp="1"/>
          </p:cNvSpPr>
          <p:nvPr>
            <p:ph type="title"/>
          </p:nvPr>
        </p:nvSpPr>
        <p:spPr>
          <a:xfrm>
            <a:off x="1153618" y="1239927"/>
            <a:ext cx="4008586" cy="4680583"/>
          </a:xfrm>
        </p:spPr>
        <p:txBody>
          <a:bodyPr anchor="ctr">
            <a:normAutofit/>
          </a:bodyPr>
          <a:lstStyle/>
          <a:p>
            <a:r>
              <a:rPr lang="en-GB" sz="5200" b="1" i="0" u="none" strike="noStrike">
                <a:effectLst/>
              </a:rPr>
              <a:t>Slide 2: Vision Overview</a:t>
            </a:r>
          </a:p>
        </p:txBody>
      </p:sp>
      <p:sp>
        <p:nvSpPr>
          <p:cNvPr id="22" name="Content Placeholder 2">
            <a:extLst>
              <a:ext uri="{FF2B5EF4-FFF2-40B4-BE49-F238E27FC236}">
                <a16:creationId xmlns:a16="http://schemas.microsoft.com/office/drawing/2014/main" id="{3508D887-84D9-3FA2-1BA0-C9689E6F2EB8}"/>
              </a:ext>
            </a:extLst>
          </p:cNvPr>
          <p:cNvSpPr>
            <a:spLocks noGrp="1"/>
          </p:cNvSpPr>
          <p:nvPr>
            <p:ph idx="1"/>
          </p:nvPr>
        </p:nvSpPr>
        <p:spPr>
          <a:xfrm>
            <a:off x="6291923" y="1239927"/>
            <a:ext cx="4971824" cy="4680583"/>
          </a:xfrm>
        </p:spPr>
        <p:txBody>
          <a:bodyPr anchor="ctr">
            <a:normAutofit/>
          </a:bodyPr>
          <a:lstStyle/>
          <a:p>
            <a:r>
              <a:rPr lang="en-GB" sz="2000" b="1" i="0" u="none" strike="noStrike">
                <a:effectLst/>
              </a:rPr>
              <a:t>Key Points:</a:t>
            </a:r>
          </a:p>
          <a:p>
            <a:r>
              <a:rPr lang="en-GB" sz="2000" b="0" i="0" u="none" strike="noStrike">
                <a:effectLst/>
              </a:rPr>
              <a:t>My vision revolves around creating an efficient, rapid, and accurate genetic sequencing system that can be deployed during outbreaks. Speed and accuracy in genetic data generation are crucial for containing diseases. Equally important is making this technology accessible to regions worldwide, ensuring no area is left behind during a crisis.</a:t>
            </a:r>
          </a:p>
        </p:txBody>
      </p:sp>
    </p:spTree>
    <p:extLst>
      <p:ext uri="{BB962C8B-B14F-4D97-AF65-F5344CB8AC3E}">
        <p14:creationId xmlns:p14="http://schemas.microsoft.com/office/powerpoint/2010/main" val="24290036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B210AC1D-4063-4C6E-9528-FA9C4C0C18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02F8C595-E68C-4306-AED8-DC7826A0A5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416414" cy="6858000"/>
          </a:xfrm>
          <a:prstGeom prst="rect">
            <a:avLst/>
          </a:prstGeom>
          <a:ln>
            <a:noFill/>
          </a:ln>
          <a:effectLst>
            <a:outerShdw blurRad="889000" dist="406400" dir="21540000" sx="90000" sy="90000" algn="t" rotWithShape="0">
              <a:srgbClr val="0000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0CE651F-BE19-4991-58C8-DBFCEE727FEF}"/>
              </a:ext>
            </a:extLst>
          </p:cNvPr>
          <p:cNvSpPr>
            <a:spLocks noGrp="1"/>
          </p:cNvSpPr>
          <p:nvPr>
            <p:ph type="title"/>
          </p:nvPr>
        </p:nvSpPr>
        <p:spPr>
          <a:xfrm>
            <a:off x="6803409" y="762001"/>
            <a:ext cx="4156512" cy="1708244"/>
          </a:xfrm>
        </p:spPr>
        <p:txBody>
          <a:bodyPr anchor="ctr">
            <a:normAutofit/>
          </a:bodyPr>
          <a:lstStyle/>
          <a:p>
            <a:r>
              <a:rPr lang="en-GB" sz="3700" b="1" i="0" u="none" strike="noStrike">
                <a:effectLst/>
              </a:rPr>
              <a:t>Slide 3: Rapid Genetic Sequence Data Generation</a:t>
            </a:r>
          </a:p>
        </p:txBody>
      </p:sp>
      <p:pic>
        <p:nvPicPr>
          <p:cNvPr id="12" name="Picture 11" descr="Solution dispensed using electronic pipette">
            <a:extLst>
              <a:ext uri="{FF2B5EF4-FFF2-40B4-BE49-F238E27FC236}">
                <a16:creationId xmlns:a16="http://schemas.microsoft.com/office/drawing/2014/main" id="{8C379795-3190-732A-5C1A-1D88E37C417D}"/>
              </a:ext>
            </a:extLst>
          </p:cNvPr>
          <p:cNvPicPr>
            <a:picLocks noChangeAspect="1"/>
          </p:cNvPicPr>
          <p:nvPr/>
        </p:nvPicPr>
        <p:blipFill rotWithShape="1">
          <a:blip r:embed="rId2"/>
          <a:srcRect l="10129" r="30537" b="-2"/>
          <a:stretch/>
        </p:blipFill>
        <p:spPr>
          <a:xfrm>
            <a:off x="-1" y="-2"/>
            <a:ext cx="6096001" cy="6858002"/>
          </a:xfrm>
          <a:prstGeom prst="rect">
            <a:avLst/>
          </a:prstGeom>
        </p:spPr>
      </p:pic>
      <p:sp>
        <p:nvSpPr>
          <p:cNvPr id="13" name="Content Placeholder 2">
            <a:extLst>
              <a:ext uri="{FF2B5EF4-FFF2-40B4-BE49-F238E27FC236}">
                <a16:creationId xmlns:a16="http://schemas.microsoft.com/office/drawing/2014/main" id="{08B70DF0-144A-E0CE-638B-4D27098AB520}"/>
              </a:ext>
            </a:extLst>
          </p:cNvPr>
          <p:cNvSpPr>
            <a:spLocks noGrp="1"/>
          </p:cNvSpPr>
          <p:nvPr>
            <p:ph idx="1"/>
          </p:nvPr>
        </p:nvSpPr>
        <p:spPr>
          <a:xfrm>
            <a:off x="6803409" y="2470245"/>
            <a:ext cx="4156512" cy="3769835"/>
          </a:xfrm>
        </p:spPr>
        <p:txBody>
          <a:bodyPr anchor="ctr">
            <a:normAutofit/>
          </a:bodyPr>
          <a:lstStyle/>
          <a:p>
            <a:r>
              <a:rPr lang="en-GB" sz="2000" b="1" i="0" u="none" strike="noStrike" dirty="0">
                <a:effectLst/>
              </a:rPr>
              <a:t>Technological Advances:</a:t>
            </a:r>
          </a:p>
          <a:p>
            <a:r>
              <a:rPr lang="en-GB" sz="2000" b="0" i="0" u="none" strike="noStrike" dirty="0">
                <a:effectLst/>
              </a:rPr>
              <a:t>Advances in technology, such as portable sequencing devices like the Oxford Nanopore </a:t>
            </a:r>
            <a:r>
              <a:rPr lang="en-GB" sz="2000" b="0" i="0" u="none" strike="noStrike" dirty="0" err="1">
                <a:effectLst/>
              </a:rPr>
              <a:t>MinION</a:t>
            </a:r>
            <a:r>
              <a:rPr lang="en-GB" sz="2000" b="0" i="0" u="none" strike="noStrike" dirty="0">
                <a:effectLst/>
              </a:rPr>
              <a:t>, have revolutionized the field. Automation and AI play a significant role in expediting the sequencing process, allowing for quick and reliable results.</a:t>
            </a:r>
          </a:p>
        </p:txBody>
      </p:sp>
    </p:spTree>
    <p:extLst>
      <p:ext uri="{BB962C8B-B14F-4D97-AF65-F5344CB8AC3E}">
        <p14:creationId xmlns:p14="http://schemas.microsoft.com/office/powerpoint/2010/main" val="28684721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B9AA7C6-5E5A-498E-A6DF-A943376E09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83EAB11A-76F7-48F4-9B4F-5BFDF4BF967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4300" y="2385102"/>
            <a:ext cx="574091" cy="2087796"/>
            <a:chOff x="209668" y="2857422"/>
            <a:chExt cx="463662" cy="2087796"/>
          </a:xfrm>
        </p:grpSpPr>
        <p:sp>
          <p:nvSpPr>
            <p:cNvPr id="11" name="Rectangle 10">
              <a:extLst>
                <a:ext uri="{FF2B5EF4-FFF2-40B4-BE49-F238E27FC236}">
                  <a16:creationId xmlns:a16="http://schemas.microsoft.com/office/drawing/2014/main" id="{74D4C416-D5F4-4F6F-A6F1-87A21CD4FC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423947" y="2857422"/>
              <a:ext cx="249383" cy="208779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C6AC1C30-21C6-4BF6-93EE-B211D7A8501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209668" y="2857423"/>
              <a:ext cx="1" cy="2087795"/>
            </a:xfrm>
            <a:prstGeom prst="line">
              <a:avLst/>
            </a:prstGeom>
            <a:ln w="17780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14" name="Rectangle 13">
            <a:extLst>
              <a:ext uri="{FF2B5EF4-FFF2-40B4-BE49-F238E27FC236}">
                <a16:creationId xmlns:a16="http://schemas.microsoft.com/office/drawing/2014/main" id="{81E140AE-0ABF-47C8-BF32-7D2F0CF2B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631767"/>
            <a:ext cx="11111729" cy="575240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642B98F-08C9-9448-6A4E-8B541E0CC50C}"/>
              </a:ext>
            </a:extLst>
          </p:cNvPr>
          <p:cNvSpPr>
            <a:spLocks noGrp="1"/>
          </p:cNvSpPr>
          <p:nvPr>
            <p:ph type="title"/>
          </p:nvPr>
        </p:nvSpPr>
        <p:spPr>
          <a:xfrm>
            <a:off x="1153618" y="1239927"/>
            <a:ext cx="4008586" cy="4680583"/>
          </a:xfrm>
        </p:spPr>
        <p:txBody>
          <a:bodyPr anchor="ctr">
            <a:normAutofit/>
          </a:bodyPr>
          <a:lstStyle/>
          <a:p>
            <a:r>
              <a:rPr lang="en-GB" sz="5200" b="0" i="0" u="none" strike="noStrike">
                <a:effectLst/>
                <a:latin typeface="-webkit-standard"/>
              </a:rPr>
              <a:t>Operational Strategy:</a:t>
            </a:r>
            <a:endParaRPr lang="en-US" sz="5200"/>
          </a:p>
        </p:txBody>
      </p:sp>
      <p:sp>
        <p:nvSpPr>
          <p:cNvPr id="3" name="Content Placeholder 2">
            <a:extLst>
              <a:ext uri="{FF2B5EF4-FFF2-40B4-BE49-F238E27FC236}">
                <a16:creationId xmlns:a16="http://schemas.microsoft.com/office/drawing/2014/main" id="{A3CECF5F-EA58-B2A4-51D9-741D4EB9B85C}"/>
              </a:ext>
            </a:extLst>
          </p:cNvPr>
          <p:cNvSpPr>
            <a:spLocks noGrp="1"/>
          </p:cNvSpPr>
          <p:nvPr>
            <p:ph idx="1"/>
          </p:nvPr>
        </p:nvSpPr>
        <p:spPr>
          <a:xfrm>
            <a:off x="6291923" y="1239927"/>
            <a:ext cx="4971824" cy="4680583"/>
          </a:xfrm>
        </p:spPr>
        <p:txBody>
          <a:bodyPr anchor="ctr">
            <a:normAutofit/>
          </a:bodyPr>
          <a:lstStyle/>
          <a:p>
            <a:r>
              <a:rPr lang="en-GB" sz="2000" b="0" i="0" u="none" strike="noStrike" dirty="0">
                <a:effectLst/>
              </a:rPr>
              <a:t>I propose a decentralized approach where mobile sequencing units are deployed to outbreak hotspots. These units can be operated by local personnel trained to use this technology, ensuring immediate data generation at the source.</a:t>
            </a:r>
          </a:p>
        </p:txBody>
      </p:sp>
    </p:spTree>
    <p:extLst>
      <p:ext uri="{BB962C8B-B14F-4D97-AF65-F5344CB8AC3E}">
        <p14:creationId xmlns:p14="http://schemas.microsoft.com/office/powerpoint/2010/main" val="5830824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58A14AF-9FB5-4CC7-BA35-E8E85D3ED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CC273D4-A7C3-BCB3-FDA7-78CE37BA5195}"/>
              </a:ext>
            </a:extLst>
          </p:cNvPr>
          <p:cNvSpPr>
            <a:spLocks noGrp="1"/>
          </p:cNvSpPr>
          <p:nvPr>
            <p:ph type="title"/>
          </p:nvPr>
        </p:nvSpPr>
        <p:spPr>
          <a:xfrm>
            <a:off x="793662" y="386930"/>
            <a:ext cx="10066122" cy="1298448"/>
          </a:xfrm>
        </p:spPr>
        <p:txBody>
          <a:bodyPr anchor="b">
            <a:normAutofit/>
          </a:bodyPr>
          <a:lstStyle/>
          <a:p>
            <a:r>
              <a:rPr lang="en-GB" sz="4100" b="1" i="0" u="none" strike="noStrike">
                <a:effectLst/>
              </a:rPr>
              <a:t>Explanation of the Visualization</a:t>
            </a:r>
            <a:br>
              <a:rPr lang="en-GB" sz="4100" b="1" i="0" u="none" strike="noStrike">
                <a:effectLst/>
              </a:rPr>
            </a:br>
            <a:endParaRPr lang="en-US" sz="4100"/>
          </a:p>
        </p:txBody>
      </p:sp>
      <p:sp>
        <p:nvSpPr>
          <p:cNvPr id="12" name="Rectangle 11">
            <a:extLst>
              <a:ext uri="{FF2B5EF4-FFF2-40B4-BE49-F238E27FC236}">
                <a16:creationId xmlns:a16="http://schemas.microsoft.com/office/drawing/2014/main" id="{3A9A4357-BD1D-4622-A4FE-766E6AB8DE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2679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F3742919-0523-9398-EA51-886C42B8CC33}"/>
              </a:ext>
            </a:extLst>
          </p:cNvPr>
          <p:cNvSpPr>
            <a:spLocks noGrp="1"/>
          </p:cNvSpPr>
          <p:nvPr>
            <p:ph idx="1"/>
          </p:nvPr>
        </p:nvSpPr>
        <p:spPr>
          <a:xfrm>
            <a:off x="793661" y="2599509"/>
            <a:ext cx="4530898" cy="3639450"/>
          </a:xfrm>
        </p:spPr>
        <p:txBody>
          <a:bodyPr anchor="ctr">
            <a:normAutofit/>
          </a:bodyPr>
          <a:lstStyle/>
          <a:p>
            <a:pPr>
              <a:buFont typeface="+mj-lt"/>
              <a:buAutoNum type="arabicPeriod"/>
            </a:pPr>
            <a:r>
              <a:rPr lang="en-GB" sz="1100" b="1" i="0" u="none" strike="noStrike">
                <a:effectLst/>
              </a:rPr>
              <a:t>Mobile Sequencing Units</a:t>
            </a:r>
            <a:r>
              <a:rPr lang="en-GB" sz="1100" b="0" i="0" u="none" strike="noStrike">
                <a:effectLst/>
              </a:rPr>
              <a:t>:</a:t>
            </a:r>
          </a:p>
          <a:p>
            <a:pPr marL="742950" lvl="1" indent="-285750">
              <a:buFont typeface="+mj-lt"/>
              <a:buAutoNum type="arabicPeriod"/>
            </a:pPr>
            <a:r>
              <a:rPr lang="en-GB" sz="1100" b="0" i="0" u="none" strike="noStrike">
                <a:effectLst/>
              </a:rPr>
              <a:t>Represented by a light blue rounded box indicating the readiness of mobile units for deployment.</a:t>
            </a:r>
          </a:p>
          <a:p>
            <a:pPr>
              <a:buFont typeface="+mj-lt"/>
              <a:buAutoNum type="arabicPeriod"/>
            </a:pPr>
            <a:r>
              <a:rPr lang="en-GB" sz="1100" b="1" i="0" u="none" strike="noStrike">
                <a:effectLst/>
              </a:rPr>
              <a:t>Deployment to Hotspots</a:t>
            </a:r>
            <a:r>
              <a:rPr lang="en-GB" sz="1100" b="0" i="0" u="none" strike="noStrike">
                <a:effectLst/>
              </a:rPr>
              <a:t>:</a:t>
            </a:r>
          </a:p>
          <a:p>
            <a:pPr marL="742950" lvl="1" indent="-285750">
              <a:buFont typeface="+mj-lt"/>
              <a:buAutoNum type="arabicPeriod"/>
            </a:pPr>
            <a:r>
              <a:rPr lang="en-GB" sz="1100" b="0" i="0" u="none" strike="noStrike">
                <a:effectLst/>
              </a:rPr>
              <a:t>Shown by an arrow pointing from the mobile units to the hotspots, indicating the deployment process.</a:t>
            </a:r>
          </a:p>
          <a:p>
            <a:pPr marL="742950" lvl="1" indent="-285750">
              <a:buFont typeface="+mj-lt"/>
              <a:buAutoNum type="arabicPeriod"/>
            </a:pPr>
            <a:r>
              <a:rPr lang="en-GB" sz="1100" b="0" i="0" u="none" strike="noStrike">
                <a:effectLst/>
              </a:rPr>
              <a:t>Hotspots are marked with a light coral rounded box.</a:t>
            </a:r>
          </a:p>
          <a:p>
            <a:pPr>
              <a:buFont typeface="+mj-lt"/>
              <a:buAutoNum type="arabicPeriod"/>
            </a:pPr>
            <a:r>
              <a:rPr lang="en-GB" sz="1100" b="1" i="0" u="none" strike="noStrike">
                <a:effectLst/>
              </a:rPr>
              <a:t>Local Personnel Training</a:t>
            </a:r>
            <a:r>
              <a:rPr lang="en-GB" sz="1100" b="0" i="0" u="none" strike="noStrike">
                <a:effectLst/>
              </a:rPr>
              <a:t>:</a:t>
            </a:r>
          </a:p>
          <a:p>
            <a:pPr marL="742950" lvl="1" indent="-285750">
              <a:buFont typeface="+mj-lt"/>
              <a:buAutoNum type="arabicPeriod"/>
            </a:pPr>
            <a:r>
              <a:rPr lang="en-GB" sz="1100" b="0" i="0" u="none" strike="noStrike">
                <a:effectLst/>
              </a:rPr>
              <a:t>Depicted by an arrow from hotspots to a yellow-green rounded box, highlighting the training process for local personnel.</a:t>
            </a:r>
          </a:p>
          <a:p>
            <a:pPr>
              <a:buFont typeface="+mj-lt"/>
              <a:buAutoNum type="arabicPeriod"/>
            </a:pPr>
            <a:r>
              <a:rPr lang="en-GB" sz="1100" b="1" i="0" u="none" strike="noStrike">
                <a:effectLst/>
              </a:rPr>
              <a:t>Immediate Data Generation</a:t>
            </a:r>
            <a:r>
              <a:rPr lang="en-GB" sz="1100" b="0" i="0" u="none" strike="noStrike">
                <a:effectLst/>
              </a:rPr>
              <a:t>:</a:t>
            </a:r>
          </a:p>
          <a:p>
            <a:pPr marL="742950" lvl="1" indent="-285750">
              <a:buFont typeface="+mj-lt"/>
              <a:buAutoNum type="arabicPeriod"/>
            </a:pPr>
            <a:r>
              <a:rPr lang="en-GB" sz="1100" b="0" i="0" u="none" strike="noStrike">
                <a:effectLst/>
              </a:rPr>
              <a:t>Illustrated by an arrow from the training to a gold rounded box, indicating real-time data collection and analysis at the source.</a:t>
            </a:r>
          </a:p>
          <a:p>
            <a:r>
              <a:rPr lang="en-GB" sz="1100" b="0" i="0" u="none" strike="noStrike">
                <a:effectLst/>
              </a:rPr>
              <a:t>This flow diagram provides a clear visual representation of the decentralized approach, showcasing each step from deployment to immediate data generation.</a:t>
            </a:r>
          </a:p>
          <a:p>
            <a:endParaRPr lang="en-US" sz="1100"/>
          </a:p>
        </p:txBody>
      </p:sp>
      <p:pic>
        <p:nvPicPr>
          <p:cNvPr id="5" name="Picture 4" descr="A diagram of a mobile sequence&#10;&#10;Description automatically generated">
            <a:extLst>
              <a:ext uri="{FF2B5EF4-FFF2-40B4-BE49-F238E27FC236}">
                <a16:creationId xmlns:a16="http://schemas.microsoft.com/office/drawing/2014/main" id="{902F7D89-D0CC-F8E1-9ABE-B18F686B4B01}"/>
              </a:ext>
            </a:extLst>
          </p:cNvPr>
          <p:cNvPicPr>
            <a:picLocks noChangeAspect="1"/>
          </p:cNvPicPr>
          <p:nvPr/>
        </p:nvPicPr>
        <p:blipFill>
          <a:blip r:embed="rId2"/>
          <a:stretch>
            <a:fillRect/>
          </a:stretch>
        </p:blipFill>
        <p:spPr>
          <a:xfrm>
            <a:off x="6249174" y="2484255"/>
            <a:ext cx="4474992" cy="3714244"/>
          </a:xfrm>
          <a:prstGeom prst="rect">
            <a:avLst/>
          </a:prstGeom>
        </p:spPr>
      </p:pic>
      <p:sp>
        <p:nvSpPr>
          <p:cNvPr id="19" name="Rectangle 18">
            <a:extLst>
              <a:ext uri="{FF2B5EF4-FFF2-40B4-BE49-F238E27FC236}">
                <a16:creationId xmlns:a16="http://schemas.microsoft.com/office/drawing/2014/main" id="{E6995CE5-F890-4ABA-82A2-26507CE8D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939830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F3974AC-2CE0-F8BD-9A3E-86AB97148C8F}"/>
              </a:ext>
            </a:extLst>
          </p:cNvPr>
          <p:cNvSpPr>
            <a:spLocks noGrp="1"/>
          </p:cNvSpPr>
          <p:nvPr>
            <p:ph type="title"/>
          </p:nvPr>
        </p:nvSpPr>
        <p:spPr>
          <a:xfrm>
            <a:off x="589560" y="856180"/>
            <a:ext cx="4560584" cy="1128068"/>
          </a:xfrm>
        </p:spPr>
        <p:txBody>
          <a:bodyPr anchor="ctr">
            <a:normAutofit/>
          </a:bodyPr>
          <a:lstStyle/>
          <a:p>
            <a:r>
              <a:rPr lang="en-GB" sz="2500" b="1" i="0" u="none" strike="noStrike">
                <a:effectLst/>
              </a:rPr>
              <a:t>Decentralized Approach with Mobile Sequencing Units</a:t>
            </a:r>
            <a:br>
              <a:rPr lang="en-GB" sz="2500" b="1" i="0" u="none" strike="noStrike">
                <a:effectLst/>
              </a:rPr>
            </a:br>
            <a:endParaRPr lang="en-US" sz="2500"/>
          </a:p>
        </p:txBody>
      </p:sp>
      <p:grpSp>
        <p:nvGrpSpPr>
          <p:cNvPr id="12" name="Group 11">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13" name="Rectangle 12">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FAD35A2B-ED02-3DD9-70EE-8D6E576DF4E0}"/>
              </a:ext>
            </a:extLst>
          </p:cNvPr>
          <p:cNvSpPr>
            <a:spLocks noGrp="1"/>
          </p:cNvSpPr>
          <p:nvPr>
            <p:ph idx="1"/>
          </p:nvPr>
        </p:nvSpPr>
        <p:spPr>
          <a:xfrm>
            <a:off x="590719" y="2330505"/>
            <a:ext cx="4559425" cy="3979585"/>
          </a:xfrm>
        </p:spPr>
        <p:txBody>
          <a:bodyPr anchor="ctr">
            <a:normAutofit/>
          </a:bodyPr>
          <a:lstStyle/>
          <a:p>
            <a:r>
              <a:rPr lang="en-GB" sz="1100" b="1" i="0" u="none" strike="noStrike">
                <a:effectLst/>
              </a:rPr>
              <a:t>Description:</a:t>
            </a:r>
          </a:p>
          <a:p>
            <a:r>
              <a:rPr lang="en-GB" sz="1100" b="0" i="0" u="none" strike="noStrike">
                <a:effectLst/>
              </a:rPr>
              <a:t>This illustration depicts a decentralized approach to responding to disease outbreaks using mobile sequencing units. These units, such as vans or portable labs, are deployed at various outbreak hotspots on a global map. Local personnel are shown operating these units with laptops and sequencing equipment, generating data in real-time. Data transmission to a central cloud platform is represented by icons and symbols, emphasizing the speed and efficiency of this method. Additionally, the image highlights the importance of training local teams, showing a small group being instructed on using the equipment.</a:t>
            </a:r>
          </a:p>
          <a:p>
            <a:r>
              <a:rPr lang="en-GB" sz="1100" b="1" i="0" u="none" strike="noStrike">
                <a:effectLst/>
              </a:rPr>
              <a:t>Importance:</a:t>
            </a:r>
          </a:p>
          <a:p>
            <a:r>
              <a:rPr lang="en-GB" sz="1100" b="0" i="0" u="none" strike="noStrike">
                <a:effectLst/>
              </a:rPr>
              <a:t>By decentralizing the approach and utilizing mobile sequencing units, we can ensure immediate data generation at the source of an outbreak. This method allows for rapid identification and response, which is crucial in controlling the spread of diseases. Training local personnel enhances the sustainability and effectiveness of this strategy, empowering communities to manage outbreaks swiftly and independently.</a:t>
            </a:r>
          </a:p>
          <a:p>
            <a:endParaRPr lang="en-US" sz="1100"/>
          </a:p>
        </p:txBody>
      </p:sp>
      <p:sp>
        <p:nvSpPr>
          <p:cNvPr id="18" name="Rectangle 17">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white truck surrounded by people around a world map&#10;&#10;Description automatically generated">
            <a:extLst>
              <a:ext uri="{FF2B5EF4-FFF2-40B4-BE49-F238E27FC236}">
                <a16:creationId xmlns:a16="http://schemas.microsoft.com/office/drawing/2014/main" id="{AD2E1A9D-6552-222B-ABF0-267EE10E8447}"/>
              </a:ext>
            </a:extLst>
          </p:cNvPr>
          <p:cNvPicPr>
            <a:picLocks noChangeAspect="1"/>
          </p:cNvPicPr>
          <p:nvPr/>
        </p:nvPicPr>
        <p:blipFill rotWithShape="1">
          <a:blip r:embed="rId2"/>
          <a:srcRect l="22295" r="18646" b="-2"/>
          <a:stretch/>
        </p:blipFill>
        <p:spPr>
          <a:xfrm>
            <a:off x="5977788" y="799352"/>
            <a:ext cx="5425410" cy="5259296"/>
          </a:xfrm>
          <a:prstGeom prst="rect">
            <a:avLst/>
          </a:prstGeom>
        </p:spPr>
      </p:pic>
    </p:spTree>
    <p:extLst>
      <p:ext uri="{BB962C8B-B14F-4D97-AF65-F5344CB8AC3E}">
        <p14:creationId xmlns:p14="http://schemas.microsoft.com/office/powerpoint/2010/main" val="22413670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6ECA6DCB-B7E1-40A9-9524-540C6DA40B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362D29C-17BA-3BFA-6A7A-E58EC5B41231}"/>
              </a:ext>
            </a:extLst>
          </p:cNvPr>
          <p:cNvSpPr>
            <a:spLocks noGrp="1"/>
          </p:cNvSpPr>
          <p:nvPr>
            <p:ph type="title"/>
          </p:nvPr>
        </p:nvSpPr>
        <p:spPr>
          <a:xfrm>
            <a:off x="589560" y="856180"/>
            <a:ext cx="5279408" cy="1128068"/>
          </a:xfrm>
        </p:spPr>
        <p:txBody>
          <a:bodyPr anchor="ctr">
            <a:normAutofit/>
          </a:bodyPr>
          <a:lstStyle/>
          <a:p>
            <a:r>
              <a:rPr lang="en-GB" sz="3700" b="1" i="0" u="none" strike="noStrike">
                <a:effectLst/>
              </a:rPr>
              <a:t>Slide 4: Data Analysis Framework</a:t>
            </a:r>
          </a:p>
        </p:txBody>
      </p:sp>
      <p:grpSp>
        <p:nvGrpSpPr>
          <p:cNvPr id="16" name="Group 15">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17" name="Rectangle 16">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0" name="Rectangle 19">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123821"/>
            <a:ext cx="4975066"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62BA490-391A-68C4-FD0D-996B91DE63C5}"/>
              </a:ext>
            </a:extLst>
          </p:cNvPr>
          <p:cNvSpPr>
            <a:spLocks noGrp="1"/>
          </p:cNvSpPr>
          <p:nvPr>
            <p:ph idx="1"/>
          </p:nvPr>
        </p:nvSpPr>
        <p:spPr>
          <a:xfrm>
            <a:off x="590719" y="2330505"/>
            <a:ext cx="5278066" cy="3979585"/>
          </a:xfrm>
        </p:spPr>
        <p:txBody>
          <a:bodyPr anchor="ctr">
            <a:normAutofit/>
          </a:bodyPr>
          <a:lstStyle/>
          <a:p>
            <a:r>
              <a:rPr lang="en-GB" sz="1900" b="1" i="0" u="none" strike="noStrike" dirty="0">
                <a:effectLst/>
              </a:rPr>
              <a:t>Real-Time Data Processing:</a:t>
            </a:r>
          </a:p>
          <a:p>
            <a:r>
              <a:rPr lang="en-GB" sz="1900" b="0" i="0" u="none" strike="noStrike" dirty="0">
                <a:effectLst/>
              </a:rPr>
              <a:t>Utilizing cloud-based platforms for real-time data sharing and analysis is essential. AI and machine learning can facilitate rapid pathogen identification and mutation tracking, providing crucial information almost instantaneously.</a:t>
            </a:r>
          </a:p>
          <a:p>
            <a:r>
              <a:rPr lang="en-GB" sz="1900" b="1" i="0" u="none" strike="noStrike" dirty="0">
                <a:effectLst/>
              </a:rPr>
              <a:t>Collaboration and Data Sharing:</a:t>
            </a:r>
          </a:p>
          <a:p>
            <a:r>
              <a:rPr lang="en-GB" sz="1900" b="0" i="0" u="none" strike="noStrike" dirty="0">
                <a:effectLst/>
              </a:rPr>
              <a:t>Global collaboration is key. Open data platforms, such as GISAID and </a:t>
            </a:r>
            <a:r>
              <a:rPr lang="en-GB" sz="1900" b="0" i="0" u="none" strike="noStrike" dirty="0" err="1">
                <a:effectLst/>
              </a:rPr>
              <a:t>Nextstrain</a:t>
            </a:r>
            <a:r>
              <a:rPr lang="en-GB" sz="1900" b="0" i="0" u="none" strike="noStrike" dirty="0">
                <a:effectLst/>
              </a:rPr>
              <a:t>, have proven successful in facilitating this. Sharing data globally ensures a coordinated and effective response to outbreaks.</a:t>
            </a:r>
          </a:p>
        </p:txBody>
      </p:sp>
      <p:sp>
        <p:nvSpPr>
          <p:cNvPr id="22" name="Rectangle 21">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49687" y="357447"/>
            <a:ext cx="4845488" cy="292358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cloud computing diagram with icons and people around it&#10;&#10;Description automatically generated">
            <a:extLst>
              <a:ext uri="{FF2B5EF4-FFF2-40B4-BE49-F238E27FC236}">
                <a16:creationId xmlns:a16="http://schemas.microsoft.com/office/drawing/2014/main" id="{F8971D13-B6A1-549E-4E10-F559EA967E81}"/>
              </a:ext>
            </a:extLst>
          </p:cNvPr>
          <p:cNvPicPr>
            <a:picLocks noChangeAspect="1"/>
          </p:cNvPicPr>
          <p:nvPr/>
        </p:nvPicPr>
        <p:blipFill rotWithShape="1">
          <a:blip r:embed="rId2"/>
          <a:srcRect r="49" b="1"/>
          <a:stretch/>
        </p:blipFill>
        <p:spPr>
          <a:xfrm>
            <a:off x="7083423" y="581892"/>
            <a:ext cx="4397433" cy="2518756"/>
          </a:xfrm>
          <a:prstGeom prst="rect">
            <a:avLst/>
          </a:prstGeom>
        </p:spPr>
      </p:pic>
      <p:sp>
        <p:nvSpPr>
          <p:cNvPr id="26" name="Rectangle 25">
            <a:extLst>
              <a:ext uri="{FF2B5EF4-FFF2-40B4-BE49-F238E27FC236}">
                <a16:creationId xmlns:a16="http://schemas.microsoft.com/office/drawing/2014/main" id="{8CB5D2D7-DF65-4E86-BFBA-FFB9B5ACEB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49687" y="3505479"/>
            <a:ext cx="4845488" cy="292358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cloud computing diagram with icons&#10;&#10;Description automatically generated with medium confidence">
            <a:extLst>
              <a:ext uri="{FF2B5EF4-FFF2-40B4-BE49-F238E27FC236}">
                <a16:creationId xmlns:a16="http://schemas.microsoft.com/office/drawing/2014/main" id="{426BDDDA-924B-0244-0F99-B3035DD71D10}"/>
              </a:ext>
            </a:extLst>
          </p:cNvPr>
          <p:cNvPicPr>
            <a:picLocks noChangeAspect="1"/>
          </p:cNvPicPr>
          <p:nvPr/>
        </p:nvPicPr>
        <p:blipFill rotWithShape="1">
          <a:blip r:embed="rId3"/>
          <a:srcRect l="91" r="1" b="1"/>
          <a:stretch/>
        </p:blipFill>
        <p:spPr>
          <a:xfrm>
            <a:off x="7083423" y="3707894"/>
            <a:ext cx="4395569" cy="2518756"/>
          </a:xfrm>
          <a:prstGeom prst="rect">
            <a:avLst/>
          </a:prstGeom>
        </p:spPr>
      </p:pic>
    </p:spTree>
    <p:extLst>
      <p:ext uri="{BB962C8B-B14F-4D97-AF65-F5344CB8AC3E}">
        <p14:creationId xmlns:p14="http://schemas.microsoft.com/office/powerpoint/2010/main" val="20658700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D0F22130-5E7E-46E3-1D6E-0DC9BD2F8529}"/>
              </a:ext>
            </a:extLst>
          </p:cNvPr>
          <p:cNvPicPr>
            <a:picLocks noChangeAspect="1"/>
          </p:cNvPicPr>
          <p:nvPr/>
        </p:nvPicPr>
        <p:blipFill>
          <a:blip r:embed="rId2"/>
          <a:stretch>
            <a:fillRect/>
          </a:stretch>
        </p:blipFill>
        <p:spPr>
          <a:xfrm>
            <a:off x="0" y="10138"/>
            <a:ext cx="4572000" cy="6858000"/>
          </a:xfrm>
          <a:prstGeom prst="rect">
            <a:avLst/>
          </a:prstGeom>
        </p:spPr>
      </p:pic>
      <p:sp>
        <p:nvSpPr>
          <p:cNvPr id="3" name="Content Placeholder 2">
            <a:extLst>
              <a:ext uri="{FF2B5EF4-FFF2-40B4-BE49-F238E27FC236}">
                <a16:creationId xmlns:a16="http://schemas.microsoft.com/office/drawing/2014/main" id="{6A3405A5-54B2-853F-AD9B-1117AB65FD9D}"/>
              </a:ext>
            </a:extLst>
          </p:cNvPr>
          <p:cNvSpPr>
            <a:spLocks noGrp="1"/>
          </p:cNvSpPr>
          <p:nvPr>
            <p:ph idx="1"/>
          </p:nvPr>
        </p:nvSpPr>
        <p:spPr>
          <a:xfrm>
            <a:off x="4905054" y="796625"/>
            <a:ext cx="6555347" cy="5546047"/>
          </a:xfrm>
        </p:spPr>
        <p:txBody>
          <a:bodyPr anchor="ctr">
            <a:noAutofit/>
          </a:bodyPr>
          <a:lstStyle/>
          <a:p>
            <a:pPr algn="l"/>
            <a:r>
              <a:rPr lang="en-GB" sz="1800" b="0" i="0" u="none" strike="noStrike" dirty="0">
                <a:solidFill>
                  <a:srgbClr val="000000"/>
                </a:solidFill>
                <a:effectLst/>
              </a:rPr>
              <a:t>Here are the visual aids to simplify complex concepts for the presentation on rapid genetic sequencing and data analysis during a disease outbreak, specifically focusing on COVID-19:</a:t>
            </a:r>
          </a:p>
          <a:p>
            <a:pPr algn="l"/>
            <a:r>
              <a:rPr lang="en-GB" sz="1800" b="1" i="0" u="none" strike="noStrike" dirty="0">
                <a:solidFill>
                  <a:srgbClr val="000000"/>
                </a:solidFill>
                <a:effectLst/>
              </a:rPr>
              <a:t>Visual Aid 1: Growth of Sequencing Technology Adoption</a:t>
            </a:r>
          </a:p>
          <a:p>
            <a:pPr algn="l"/>
            <a:r>
              <a:rPr lang="en-GB" sz="1800" b="0" i="0" u="none" strike="noStrike" dirty="0">
                <a:solidFill>
                  <a:srgbClr val="000000"/>
                </a:solidFill>
                <a:effectLst/>
              </a:rPr>
              <a:t>This line chart illustrates the increasing adoption rate of sequencing technology over the years, showing significant growth from 2015 to 2023.</a:t>
            </a:r>
          </a:p>
          <a:p>
            <a:pPr algn="l"/>
            <a:r>
              <a:rPr lang="en-GB" sz="1800" b="1" i="0" u="none" strike="noStrike" dirty="0">
                <a:solidFill>
                  <a:srgbClr val="000000"/>
                </a:solidFill>
                <a:effectLst/>
              </a:rPr>
              <a:t>Visual Aid 2: AI and Machine Learning Efficiency Improvement</a:t>
            </a:r>
          </a:p>
          <a:p>
            <a:pPr algn="l"/>
            <a:r>
              <a:rPr lang="en-GB" sz="1800" b="0" i="0" u="none" strike="noStrike" dirty="0">
                <a:solidFill>
                  <a:srgbClr val="000000"/>
                </a:solidFill>
                <a:effectLst/>
              </a:rPr>
              <a:t>This bar chart depicts the efficiency improvements in AI and machine learning for genetic data analysis across different development phases, highlighting the advancements in these technologies.</a:t>
            </a:r>
          </a:p>
          <a:p>
            <a:pPr algn="l"/>
            <a:r>
              <a:rPr lang="en-GB" sz="1800" b="1" i="0" u="none" strike="noStrike" dirty="0">
                <a:solidFill>
                  <a:srgbClr val="000000"/>
                </a:solidFill>
                <a:effectLst/>
              </a:rPr>
              <a:t>Visual Aid 3: Number of Sequences Shared on GISAID</a:t>
            </a:r>
          </a:p>
          <a:p>
            <a:pPr algn="l"/>
            <a:r>
              <a:rPr lang="en-GB" sz="1800" b="0" i="0" u="none" strike="noStrike" dirty="0">
                <a:solidFill>
                  <a:srgbClr val="000000"/>
                </a:solidFill>
                <a:effectLst/>
              </a:rPr>
              <a:t>This line chart shows the monthly number of sequences shared on the GISAID platform, emphasizing the global collaboration and data sharing efforts during the outbreak.</a:t>
            </a:r>
          </a:p>
          <a:p>
            <a:pPr algn="l"/>
            <a:r>
              <a:rPr lang="en-GB" sz="1800" b="0" i="0" u="none" strike="noStrike" dirty="0">
                <a:solidFill>
                  <a:srgbClr val="000000"/>
                </a:solidFill>
                <a:effectLst/>
              </a:rPr>
              <a:t>You can download and include these visuals in your presentation from the following link: Covid Project Visuals.</a:t>
            </a:r>
          </a:p>
          <a:p>
            <a:pPr algn="l"/>
            <a:r>
              <a:rPr lang="en-GB" sz="1800" b="0" i="0" u="none" strike="noStrike" dirty="0">
                <a:solidFill>
                  <a:srgbClr val="000000"/>
                </a:solidFill>
                <a:effectLst/>
              </a:rPr>
              <a:t>These visual aids will help convey the project's key concepts more effectively, making the presentation engaging and easier to understand. ​​</a:t>
            </a:r>
          </a:p>
          <a:p>
            <a:endParaRPr lang="en-US" sz="1800" dirty="0"/>
          </a:p>
        </p:txBody>
      </p:sp>
    </p:spTree>
    <p:extLst>
      <p:ext uri="{BB962C8B-B14F-4D97-AF65-F5344CB8AC3E}">
        <p14:creationId xmlns:p14="http://schemas.microsoft.com/office/powerpoint/2010/main" val="213354156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106</TotalTime>
  <Words>1789</Words>
  <Application>Microsoft Macintosh PowerPoint</Application>
  <PresentationFormat>Widescreen</PresentationFormat>
  <Paragraphs>90</Paragraphs>
  <Slides>16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-webkit-standard</vt:lpstr>
      <vt:lpstr>Aptos</vt:lpstr>
      <vt:lpstr>Aptos Display</vt:lpstr>
      <vt:lpstr>Arial</vt:lpstr>
      <vt:lpstr>Office Theme</vt:lpstr>
      <vt:lpstr>Data Science and Bioinformatics Development Lead</vt:lpstr>
      <vt:lpstr>Slide 1: Introduction</vt:lpstr>
      <vt:lpstr>Slide 2: Vision Overview</vt:lpstr>
      <vt:lpstr>Slide 3: Rapid Genetic Sequence Data Generation</vt:lpstr>
      <vt:lpstr>Operational Strategy:</vt:lpstr>
      <vt:lpstr>Explanation of the Visualization </vt:lpstr>
      <vt:lpstr>Decentralized Approach with Mobile Sequencing Units </vt:lpstr>
      <vt:lpstr>Slide 4: Data Analysis Framework</vt:lpstr>
      <vt:lpstr>PowerPoint Presentation</vt:lpstr>
      <vt:lpstr>Detection Time of COVID-19 Variants</vt:lpstr>
      <vt:lpstr>Slide 5: Challenges and Solutions </vt:lpstr>
      <vt:lpstr>Explanation of the Visualization </vt:lpstr>
      <vt:lpstr>Personal Anecdotes and Case Studies </vt:lpstr>
      <vt:lpstr>PowerPoint Presentation</vt:lpstr>
      <vt:lpstr>Summary</vt:lpstr>
      <vt:lpstr>Slide 6: Conclusion and Call to Action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Leeroy Njiva (MSc Computer Science FT)</dc:creator>
  <cp:lastModifiedBy>Leeroy Njiva (MSc Computer Science FT)</cp:lastModifiedBy>
  <cp:revision>7</cp:revision>
  <dcterms:created xsi:type="dcterms:W3CDTF">2024-06-05T17:39:48Z</dcterms:created>
  <dcterms:modified xsi:type="dcterms:W3CDTF">2024-06-07T08:56:05Z</dcterms:modified>
</cp:coreProperties>
</file>

<file path=docProps/thumbnail.jpeg>
</file>